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84" r:id="rId3"/>
    <p:sldId id="278" r:id="rId4"/>
    <p:sldId id="279" r:id="rId5"/>
    <p:sldId id="280" r:id="rId6"/>
    <p:sldId id="281" r:id="rId7"/>
    <p:sldId id="282" r:id="rId8"/>
    <p:sldId id="283" r:id="rId9"/>
    <p:sldId id="285" r:id="rId10"/>
    <p:sldId id="286" r:id="rId11"/>
    <p:sldId id="287" r:id="rId12"/>
    <p:sldId id="289" r:id="rId13"/>
    <p:sldId id="290" r:id="rId14"/>
    <p:sldId id="291" r:id="rId15"/>
    <p:sldId id="292" r:id="rId16"/>
    <p:sldId id="293" r:id="rId17"/>
    <p:sldId id="294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63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SC_0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857356" y="2214554"/>
            <a:ext cx="5667383" cy="4250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Лента лицом вверх 3"/>
          <p:cNvSpPr/>
          <p:nvPr/>
        </p:nvSpPr>
        <p:spPr>
          <a:xfrm>
            <a:off x="214282" y="285728"/>
            <a:ext cx="8501122" cy="1643074"/>
          </a:xfrm>
          <a:prstGeom prst="ribbon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357166"/>
            <a:ext cx="5786478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Тема проекту:</a:t>
            </a:r>
          </a:p>
          <a:p>
            <a:pPr algn="ctr"/>
            <a:r>
              <a:rPr lang="uk-UA" sz="5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Імідж школи</a:t>
            </a:r>
            <a:endParaRPr lang="ru-RU" sz="5400" b="1" dirty="0" smtClean="0">
              <a:solidFill>
                <a:srgbClr val="FF0000"/>
              </a:solidFill>
            </a:endParaRPr>
          </a:p>
          <a:p>
            <a:pPr algn="ctr"/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85720" y="1071546"/>
            <a:ext cx="8215338" cy="427809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Головні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завдання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етапу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 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вироблення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педагогічним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колективом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спільного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бачення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перспектив,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формування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місії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її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термінових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перспективних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цілей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складання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планів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діяльності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аналіз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сформованої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шкільної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її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системою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цінностей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виявлення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очікувань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основних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клієнтів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учнів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їхніх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батьків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розробка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загального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стилю (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зовнішніх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атрибутів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освітнього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закладу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етики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педагогічної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взаємодії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 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створення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оптимістичного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настрою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доброзичливого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мікроклімату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вчительському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дитячому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колективах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пропаганда культу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колективних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традицій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проведення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сімейних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свят; 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постійний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саморозвиток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колективу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єднання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спільною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справою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дитячого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батьківського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учительського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колективів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досягнення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діяльності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призові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місця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перемоги на конкурсах,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олімпіадах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 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наявність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яскравої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зовнішньої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символіки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девіз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прапор, герб,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елементи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одязі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створення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власного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сайту. 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714348" y="5214950"/>
            <a:ext cx="8143932" cy="1500174"/>
          </a:xfrm>
          <a:prstGeom prst="flowChartPunchedTape">
            <a:avLst/>
          </a:prstGeom>
        </p:spPr>
        <p:style>
          <a:lnRef idx="2">
            <a:schemeClr val="accent4"/>
          </a:lnRef>
          <a:fillRef idx="1002">
            <a:schemeClr val="lt2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Учитель </a:t>
            </a:r>
            <a:r>
              <a:rPr lang="uk-UA" sz="2000" b="1" dirty="0" smtClean="0">
                <a:solidFill>
                  <a:srgbClr val="0070C0"/>
                </a:solidFill>
              </a:rPr>
              <a:t>повинен свідомо йти в ногу з сучасністю, пройматися й надихатися силами, які пробудилися в ній.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14290"/>
            <a:ext cx="22317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І етап.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285728"/>
            <a:ext cx="5857916" cy="7143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Реалізація проекту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5000636"/>
            <a:ext cx="1803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Девіз: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гнутая влево стрелка 4"/>
          <p:cNvSpPr/>
          <p:nvPr/>
        </p:nvSpPr>
        <p:spPr>
          <a:xfrm>
            <a:off x="928662" y="1142984"/>
            <a:ext cx="1785950" cy="5429288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7215206" y="1214422"/>
            <a:ext cx="1714512" cy="5429288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1142984"/>
            <a:ext cx="321471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Monotype Corsiva" pitchFamily="66" charset="0"/>
              </a:rPr>
              <a:t>Комунікабельність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1785926"/>
            <a:ext cx="3286148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Привітність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2357430"/>
            <a:ext cx="328614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Monotype Corsiva" pitchFamily="66" charset="0"/>
              </a:rPr>
              <a:t>Коректність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3000372"/>
            <a:ext cx="3286148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Педагогічний такт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28992" y="3571876"/>
            <a:ext cx="328614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Monotype Corsiva" pitchFamily="66" charset="0"/>
              </a:rPr>
              <a:t>Стриманість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43240" y="4143380"/>
            <a:ext cx="3286148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Упевненість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28992" y="4786322"/>
            <a:ext cx="328614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Monotype Corsiva" pitchFamily="66" charset="0"/>
              </a:rPr>
              <a:t>Енергійність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868" y="5357826"/>
            <a:ext cx="3286148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Ініціативність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28992" y="5929330"/>
            <a:ext cx="328614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Monotype Corsiva" pitchFamily="66" charset="0"/>
              </a:rPr>
              <a:t>Турботливість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14414" y="214290"/>
            <a:ext cx="6830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Імідж сучасного вчителя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72330" y="1928802"/>
            <a:ext cx="928694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57422" y="2143116"/>
            <a:ext cx="70403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</a:p>
          <a:p>
            <a:pPr algn="ctr"/>
            <a:r>
              <a:rPr lang="ru-RU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</a:p>
          <a:p>
            <a:pPr algn="ctr"/>
            <a:r>
              <a:rPr lang="ru-RU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5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" name="Picture 10" descr="PA197135"/>
          <p:cNvPicPr>
            <a:picLocks noChangeAspect="1" noChangeArrowheads="1"/>
          </p:cNvPicPr>
          <p:nvPr/>
        </p:nvPicPr>
        <p:blipFill>
          <a:blip r:embed="rId2"/>
          <a:srcRect l="56950" t="11357" r="24886" b="61584"/>
          <a:stretch>
            <a:fillRect/>
          </a:stretch>
        </p:blipFill>
        <p:spPr bwMode="auto">
          <a:xfrm rot="21204362">
            <a:off x="336765" y="2322684"/>
            <a:ext cx="2012845" cy="2249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xit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4282" y="1071546"/>
            <a:ext cx="8001056" cy="378565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Робота над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впровадженням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зміцненням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традицій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школи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серед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співробітників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створення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корпоративного духу; 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формування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системи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стимулів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створення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позитивного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іміджу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полягає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розробці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психологічних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соціальних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економічних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механізмів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заохочення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членів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колективу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цього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процесу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створення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загального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стилю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приміщення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школи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відповідно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її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традицій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особливостей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діяльності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фінансових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можливостей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оформлення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стендів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виставка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малюнків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виробів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дерева). 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Практичне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впровадження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1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язки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громадськістю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проведення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масових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заходів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): 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1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участь у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проведенні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Дня села ; 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1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святкування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Дня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незалежності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місце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проведення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школа;) 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1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організація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проведення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Святкових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мітингів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Дня Перемоги у с.Бронники; 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1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Дні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відкритих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дверей (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Школа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першокласника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 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1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Презентація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творчих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колективів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1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Створення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власного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сайту в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Інтернеті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як проекту, у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ході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якого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буде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формуватись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доброзичливий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імідж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закладу; 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1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активна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соціальна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реклама, акцент на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стабільній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діяльності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школи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забезпечення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регулярних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продуктивних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язків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випускниками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різних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років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традиційні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зустрічі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випускників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 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1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організація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постійного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зворотнього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язку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lang="ru-RU" sz="1200" i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аналізу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ефективності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проведених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заходів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42852"/>
            <a:ext cx="2501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ІІ етап.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214290"/>
            <a:ext cx="571504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Активне формування позитивного іміджу школи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D:\Презинтації Блащук Л.С\Фото\IMG_11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4714884"/>
            <a:ext cx="2601292" cy="2003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D:\Замки Львів\SAM_06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786322"/>
            <a:ext cx="2619361" cy="1964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D:\Замки Львів\SAM_06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697024"/>
            <a:ext cx="2690815" cy="2018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сохраненные данные 5"/>
          <p:cNvSpPr/>
          <p:nvPr/>
        </p:nvSpPr>
        <p:spPr>
          <a:xfrm>
            <a:off x="214282" y="1071546"/>
            <a:ext cx="7715304" cy="3000396"/>
          </a:xfrm>
          <a:prstGeom prst="flowChartOnlineStorag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714348" y="1285860"/>
            <a:ext cx="528641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підвищення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якості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освітніх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послуг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внесок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розвиток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освітньої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підготовки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учнів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вихованості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психічних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функцій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творчих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здібностей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формування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здорового способу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життя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донесення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цілей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діяльності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споживачів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батьків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соціальних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партнерів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ЗМІ (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поновлення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сайту новою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інформацією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виготовлення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буклетів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випуск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шкільної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газети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Фішка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участь у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громадських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заходах; 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призначення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особи,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відповідальної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поширення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сприймання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інформації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0"/>
            <a:ext cx="27703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ІІІ етап.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214290"/>
            <a:ext cx="719844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Етап розробки конкретних заходів, пов’язаних з формуванням іміджу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Picture 2" descr="D:\DOCUMENTS\Л Ю Д А\ФОТО\Фото газет\DSCN32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8" y="3929066"/>
            <a:ext cx="3500430" cy="2625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D:\Мои документы\Шевчук\15 жовтня\фото\SAM_056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4143380"/>
            <a:ext cx="3500462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D:\Фотографії\IMGP105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247492">
            <a:off x="5934319" y="1318583"/>
            <a:ext cx="2976582" cy="2232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документ 4"/>
          <p:cNvSpPr/>
          <p:nvPr/>
        </p:nvSpPr>
        <p:spPr>
          <a:xfrm>
            <a:off x="285720" y="1571612"/>
            <a:ext cx="6786610" cy="4214842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714348" y="1571612"/>
            <a:ext cx="564360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Завдання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керівника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своєчасно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показати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педагогічному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колективу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взаємозв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язок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нових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ініціатив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школи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особистої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користі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кожного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вчителя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Коригування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шкільної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атмосфери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Виявлення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проблемних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питань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освітнього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закладу. 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Популяризація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досягнень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педагогів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школи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місцевому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товаристві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Створення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іміджу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вчителя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власного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портфоліо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стратегічних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завдань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кожного педагога. 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14290"/>
            <a:ext cx="2682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V</a:t>
            </a: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етап.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357166"/>
            <a:ext cx="75325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Етап мотивації членів шкільного співробітництва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Picture 6" descr="D:\DOCUMENTS\Л Ю Д А\ФОТО\фото школа\Грамоти\DSCN56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4" y="3571876"/>
            <a:ext cx="2312900" cy="3083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Мои документы\Шевчук\фотки\DSCN041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000892" y="1214422"/>
            <a:ext cx="1978966" cy="2647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14282" y="1000108"/>
            <a:ext cx="8001024" cy="47705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Інтеграція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проекту в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безпосередній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освітній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створення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презентація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класних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проектів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портфоліо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вчителів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класних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керівників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вихованців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презентація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МАНу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різних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етапах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конкурсу-захисту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проведення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позакласних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заходів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громадськості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села; 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виготовлення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друкованої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продукції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випуск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шкільної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газети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Велика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перерва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розповсюдження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її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серед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випускників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батьків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громадських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організацій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 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участь у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позашкільній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виставці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різних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рівнів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випуск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поетичної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збірки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дитячих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віршів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виставки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дитячих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робіт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шкільному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районному та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обласному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рівні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гуртка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крою та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шиття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Барбі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гуртка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образотворчого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мистецтва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гуртка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різьблення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дереву. 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проведення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загальношкільних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сільських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заходів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свят за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участю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учнів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Різдв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яні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колядки та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щедрівки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(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фольклорно-етнографічний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гурт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Струмочок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День села. 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День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Незалежності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України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24128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V </a:t>
            </a: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етап.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285728"/>
            <a:ext cx="60949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Реалізація проекту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D:\Презинтації Блащук Л.С\Фото\DSCN01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643446"/>
            <a:ext cx="2704772" cy="1992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D:\Мои документы\Шевчук\120_0101\IMGP11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5112136"/>
            <a:ext cx="2071702" cy="1553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214282" y="1214422"/>
            <a:ext cx="4143404" cy="2928958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85720" y="1500174"/>
            <a:ext cx="421484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Аналіз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відповідності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сформованого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іміджу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бажаних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результатів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Інформування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учасників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даного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проекту про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діяльності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Висвітлення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інформації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шкільному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сайті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14290"/>
            <a:ext cx="2682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V</a:t>
            </a: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І етап.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98238" y="0"/>
            <a:ext cx="62457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Перевірка </a:t>
            </a:r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е</a:t>
            </a:r>
            <a:r>
              <a:rPr lang="uk-U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фективності 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285860"/>
            <a:ext cx="4405343" cy="3304008"/>
          </a:xfrm>
          <a:prstGeom prst="rect">
            <a:avLst/>
          </a:prstGeom>
          <a:noFill/>
          <a:ln w="9525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643314"/>
            <a:ext cx="3714775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85720" y="1285860"/>
            <a:ext cx="8715436" cy="47705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Розширення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територіального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простору притоку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учнів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школи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Збільшення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загальної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кількості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учнів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на 2014-2015 н.р.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Зростання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кількості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учасників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переможців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шкільних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районних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обласних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Всеукраїнських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учнівських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олімпіад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Поповнення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матеріально-технічної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бази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спортивний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інвентар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магнітофон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проектор,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стенд,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учнівські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меблі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Трансформаційні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зрушення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суспільстві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розбудова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держави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актуалізували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завдання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демократизації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гуманізації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державній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національній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Україна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ХХІ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століття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ідеться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 те,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існуюча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Україні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система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перебуває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кризовому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не в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повній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мірі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задовольняє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потреби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учнів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батьків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Кожен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батько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хоче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вибрати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найкращий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освітній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заклад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згодом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розчаруватися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своєму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виборі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іншого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боку,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кожен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директор та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педагогічний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колектив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мріють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щоб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школа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виокремлювалася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з-поміж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інших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викликала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бажання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влаштуватися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роботу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навчатися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ній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Формування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іміджу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першим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кроком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побудови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сучасної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Ініціатива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закладу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особистісний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образ,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власне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обличчя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запорука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успішності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проекту. З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поняттям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іміджу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тісно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язана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також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репутація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яка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утримується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масовій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свідомості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тривалий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час. Добра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репутація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результатом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побудови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стійкого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іміджу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14290"/>
            <a:ext cx="683803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Кінцевий результат проекту створення позитивного іміджу школи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1571612"/>
            <a:ext cx="728917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Дякуємо за увагу!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D:\Презинтації Блащук Л.С\Зліт лідерів - Бронники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786058"/>
            <a:ext cx="3214710" cy="3641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428604"/>
            <a:ext cx="857256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b="1" dirty="0" smtClean="0">
              <a:latin typeface="Monotype Corsiva" pitchFamily="66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стійкого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позитивного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іміджу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наявних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конкурентоздатності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закладу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розширення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партнерських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зв’язків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перетворення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на заклад, у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буде 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особистість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навченості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самопочуття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sz="2000" b="1" i="1" dirty="0" smtClean="0">
                <a:latin typeface="Monotype Corsiva" pitchFamily="66" charset="0"/>
              </a:rPr>
              <a:t> </a:t>
            </a:r>
            <a:endParaRPr lang="uk-UA" sz="2000" b="1" i="1" dirty="0" smtClean="0">
              <a:latin typeface="Monotype Corsiva" pitchFamily="66" charset="0"/>
            </a:endParaRPr>
          </a:p>
          <a:p>
            <a:pPr algn="just">
              <a:buNone/>
            </a:pPr>
            <a:r>
              <a:rPr lang="ru-RU" sz="2000" b="1" i="1" dirty="0" smtClean="0">
                <a:latin typeface="Monotype Corsiva" pitchFamily="66" charset="0"/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підсилення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конкуренції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освітніх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контингенту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доступ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освітнього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закладу до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інформаційних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людських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стабільності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педагогіки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обличчя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загальноосвітнього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закладу. </a:t>
            </a:r>
          </a:p>
          <a:p>
            <a:pPr algn="just">
              <a:buNone/>
            </a:pPr>
            <a:r>
              <a:rPr lang="ru-RU" sz="2000" b="1" i="1" dirty="0" smtClean="0">
                <a:latin typeface="Monotype Corsiva" pitchFamily="66" charset="0"/>
              </a:rPr>
              <a:t> </a:t>
            </a:r>
          </a:p>
          <a:p>
            <a:pPr algn="just">
              <a:buNone/>
            </a:pPr>
            <a:endParaRPr lang="ru-RU" sz="2000" b="1" i="1" dirty="0" smtClean="0">
              <a:latin typeface="Monotype Corsiva" pitchFamily="66" charset="0"/>
            </a:endParaRPr>
          </a:p>
          <a:p>
            <a:pPr algn="just"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Вчителі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батьки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випускники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громадськість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села Бронники.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4286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Мета проекту: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428868"/>
            <a:ext cx="6761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Актуальність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новизна: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072074"/>
            <a:ext cx="53447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Учасники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проекту: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14282" y="785794"/>
            <a:ext cx="8643966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виявлення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соціальних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зацікавлених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у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наданні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якісних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освітніх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послуг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їхніх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уявлень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 школу;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виявлення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актуальних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проблем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очікувань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аудиторії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конструювання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іміджу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школи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розробка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стратегії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безпосереднє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формування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позитивного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іміджу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школи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контроль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проміжних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результатів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коригування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дій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моніторинг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сформованого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іміджу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школи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baseline="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0"/>
            <a:ext cx="2858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5400" b="1" i="0" u="none" strike="noStrike" cap="non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Завдання</a:t>
            </a:r>
            <a:r>
              <a:rPr kumimoji="0" lang="ru-RU" sz="54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786058"/>
            <a:ext cx="76209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4000" b="1" i="0" u="none" strike="noStrike" cap="all" spc="0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Методи</a:t>
            </a:r>
            <a:r>
              <a:rPr kumimoji="0" lang="ru-RU" sz="4000" b="1" i="0" u="none" strike="noStrike" cap="all" spc="0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all" spc="0" normalizeH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розробки</a:t>
            </a:r>
            <a:r>
              <a:rPr kumimoji="0" lang="ru-RU" sz="4000" b="1" i="0" u="none" strike="noStrike" cap="all" spc="0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проекту: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86380" y="3571876"/>
            <a:ext cx="34804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Теоретичні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143512"/>
            <a:ext cx="33329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5400" b="1" i="0" u="none" strike="noStrike" cap="non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Практичні</a:t>
            </a:r>
            <a:r>
              <a:rPr kumimoji="0" lang="ru-RU" sz="54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Блок-схема: дисплей 8"/>
          <p:cNvSpPr/>
          <p:nvPr/>
        </p:nvSpPr>
        <p:spPr>
          <a:xfrm>
            <a:off x="3357554" y="4714884"/>
            <a:ext cx="5786446" cy="1857388"/>
          </a:xfrm>
          <a:prstGeom prst="flowChartDisplay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розробка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впровадження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візуальних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діяльних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елементів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зовнішньої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атрибутики для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демонстра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ції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духу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єдності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корпоративності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для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формування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пізнавального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ринку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освітніх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послуг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образу. </a:t>
            </a:r>
            <a:endParaRPr lang="ru-RU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Блок-схема: дисплей 10"/>
          <p:cNvSpPr/>
          <p:nvPr/>
        </p:nvSpPr>
        <p:spPr>
          <a:xfrm flipH="1">
            <a:off x="285720" y="3429000"/>
            <a:ext cx="4929222" cy="1285884"/>
          </a:xfrm>
          <a:prstGeom prst="flowChartDisplay">
            <a:avLst/>
          </a:prstGeom>
        </p:spPr>
        <p:style>
          <a:lnRef idx="1">
            <a:schemeClr val="accent4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вивчення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аналіз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педагогічної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методичної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літератури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даного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питання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282" y="785794"/>
            <a:ext cx="8501090" cy="5509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Трансформаційні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зрушення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суспільстві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розбудова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держави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актуалізували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завдання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демократизації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гуманізації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У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державній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національній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Україна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ХХІ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століття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ідеться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 те,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існуюча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Україні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система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перебуває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кризовому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не в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повній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мірі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задовольняє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потреби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учнів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батьків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Кожен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батько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хоче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вибрати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найкращий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освітній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заклад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згодом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розчаруватися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своєму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виборі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іншого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боку,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кожен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директор та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його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педагогічний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колектив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мріють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щоб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школа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виокремлювалася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з-поміж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інших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викликала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бажання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влаштуватися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роботу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навчатися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саме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ній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Формування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іміджу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першим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кроком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побудови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сучасної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Ініціатива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закладу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особистісний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образ,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власне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обличчя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запорука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успішності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даного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проекту. З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поняттям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іміджу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тісно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язана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також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репутація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яка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утримується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масовій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свідомості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тривалий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час. Добра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репутація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результатом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процесу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побудови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стійкого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іміджу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Формування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іміджу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якого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створюється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певний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спланований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образ на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наявних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можливостей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ресурсів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1100" i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Позитивний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імідж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лише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слова на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її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адресу,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постійна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наповнюваність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класів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приток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батьків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розвиток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соціального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партнерства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цілком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конкретні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матеріальні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інвестиції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Саме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тому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кінцевою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метою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формування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іміджу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підвищення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конкурентоздатності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освітнього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закладу. 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1802" y="0"/>
            <a:ext cx="27013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8000" b="1" i="0" u="none" strike="noStrike" cap="non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Вступ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42852"/>
            <a:ext cx="6909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Внутрішній імідж школи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Блок-схема: сохраненные данные 5"/>
          <p:cNvSpPr/>
          <p:nvPr/>
        </p:nvSpPr>
        <p:spPr>
          <a:xfrm>
            <a:off x="214282" y="1214422"/>
            <a:ext cx="5143536" cy="4572032"/>
          </a:xfrm>
          <a:prstGeom prst="flowChartOnlineStorag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Створення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позитивного 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мікроклімату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колективі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1600" i="1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Прогресивність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команди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адміністрації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школи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1600" i="1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Високий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рівень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професіоналізму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вчителя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1600" i="1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Єдність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навчання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виховання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фізичного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розвитку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1600" i="1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Сучасна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матеріально-технічна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база. </a:t>
            </a:r>
            <a:endParaRPr lang="ru-RU" sz="1600" i="1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Естетичний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вигляд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кабінетів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1600" i="1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Пропагування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шкільних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традицій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1600" i="1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Постійний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пошук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нового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прогресивного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1600" i="1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Сучасна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власна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система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виховної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роботи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1600" i="1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2" name="Рисунок 11" descr="D:\Презинтації Блащук Л.С\Фото\День вчителя 2013р\DSCN51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000108"/>
            <a:ext cx="3249920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D:\Презинтації Блащук Л.С\Фото\День вчителя 2013р\DSCN51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857496"/>
            <a:ext cx="2898154" cy="2172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D:\Презинтації Блащук Л.С\Фото\День вчителя 2013р\DSCN512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714884"/>
            <a:ext cx="2928926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0"/>
            <a:ext cx="63674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Зовнішній імідж школи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Блок-схема: сохраненные данные 3"/>
          <p:cNvSpPr/>
          <p:nvPr/>
        </p:nvSpPr>
        <p:spPr>
          <a:xfrm flipH="1">
            <a:off x="4143372" y="1214422"/>
            <a:ext cx="4786346" cy="4929222"/>
          </a:xfrm>
          <a:prstGeom prst="flowChartOnlineStorage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Створення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позитивного 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мікроклімату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колективі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1600" i="1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Прогресивність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команди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адміністрації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школи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1600" i="1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Високий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рівень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професіоналізму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вчителя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1600" i="1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Єдність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навчання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виховання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фізичного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розвитку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1600" i="1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Сучасна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матеріально-технічна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база. </a:t>
            </a:r>
            <a:endParaRPr lang="ru-RU" sz="1600" i="1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Естетичний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вигляд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кабінетів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1600" i="1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Пропагування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шкільних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традицій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1600" i="1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Постійний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пошук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нового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прогресивного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1600" i="1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Сучасна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власна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система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виховної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роботи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1600" i="1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5" name="Рисунок 4" descr="D:\Презинтації Блащук Л.С\Фото\foto\фото\DSC004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928670"/>
            <a:ext cx="3571900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:\Презинтації Блащук Л.С\Фото\foto\фото\DSC004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929066"/>
            <a:ext cx="3071834" cy="2134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право 3"/>
          <p:cNvSpPr/>
          <p:nvPr/>
        </p:nvSpPr>
        <p:spPr>
          <a:xfrm>
            <a:off x="857224" y="928670"/>
            <a:ext cx="2143140" cy="1428760"/>
          </a:xfrm>
          <a:prstGeom prst="right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  <a:latin typeface="Monotype Corsiva" pitchFamily="66" charset="0"/>
              </a:rPr>
              <a:t>Учні:</a:t>
            </a:r>
            <a:endParaRPr lang="ru-RU" sz="3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5" name="Выноска со стрелкой вправо 4"/>
          <p:cNvSpPr/>
          <p:nvPr/>
        </p:nvSpPr>
        <p:spPr>
          <a:xfrm flipH="1">
            <a:off x="6072198" y="3214686"/>
            <a:ext cx="2857520" cy="1428760"/>
          </a:xfrm>
          <a:prstGeom prst="righ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Monotype Corsiva" pitchFamily="66" charset="0"/>
              </a:rPr>
              <a:t>Батьки </a:t>
            </a:r>
            <a:r>
              <a:rPr lang="uk-UA" sz="3600" b="1" dirty="0" smtClean="0">
                <a:solidFill>
                  <a:srgbClr val="FF0000"/>
                </a:solidFill>
                <a:latin typeface="Monotype Corsiva" pitchFamily="66" charset="0"/>
              </a:rPr>
              <a:t>учнів </a:t>
            </a:r>
            <a:r>
              <a:rPr lang="uk-UA" b="1" dirty="0" smtClean="0">
                <a:solidFill>
                  <a:srgbClr val="FF0000"/>
                </a:solidFill>
              </a:rPr>
              <a:t>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785786" y="5286388"/>
            <a:ext cx="2214578" cy="1357298"/>
          </a:xfrm>
          <a:prstGeom prst="right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  <a:latin typeface="Monotype Corsiva" pitchFamily="66" charset="0"/>
              </a:rPr>
              <a:t>ЗМІ:</a:t>
            </a:r>
            <a:endParaRPr lang="ru-RU" sz="3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7" name="Блок-схема: несколько документов 6"/>
          <p:cNvSpPr/>
          <p:nvPr/>
        </p:nvSpPr>
        <p:spPr>
          <a:xfrm>
            <a:off x="3500430" y="642918"/>
            <a:ext cx="5286412" cy="2143140"/>
          </a:xfrm>
          <a:prstGeom prst="flowChartMultidocument">
            <a:avLst/>
          </a:prstGeom>
        </p:spPr>
        <p:style>
          <a:lnRef idx="1">
            <a:schemeClr val="accent4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несколько документов 7"/>
          <p:cNvSpPr/>
          <p:nvPr/>
        </p:nvSpPr>
        <p:spPr>
          <a:xfrm>
            <a:off x="285720" y="2857496"/>
            <a:ext cx="5786478" cy="2357454"/>
          </a:xfrm>
          <a:prstGeom prst="flowChartMulti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3571868" y="4929174"/>
            <a:ext cx="5286412" cy="1928826"/>
          </a:xfrm>
          <a:prstGeom prst="flowChartMultidocument">
            <a:avLst/>
          </a:prstGeom>
        </p:spPr>
        <p:style>
          <a:lnRef idx="1">
            <a:schemeClr val="accent4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00430" y="1000108"/>
            <a:ext cx="450059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розносять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інформацію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 школу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одноліткам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своїм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батькам; 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діляться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буденним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життям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інтернету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демонструють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рівень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своєї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вихованості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громадських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місцях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випускники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головні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піарщики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свого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освітнього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закладу. 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57158" y="3357562"/>
            <a:ext cx="450059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найавторитетніші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єкти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здатні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тільки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дати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реальну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оцінку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відкоригувати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громадську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думку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думку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своїх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дітей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головна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цільова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 яку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орієнтується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школа у 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створенні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свого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іміджу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інвестори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шкільної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іміджевої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політики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571868" y="5357826"/>
            <a:ext cx="450059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виконують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роль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посередників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між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школою та 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суспільством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своєчасно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інформують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шкільні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досягнення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громадськість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села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району; 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формують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позитивну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думку в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оточуючих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4297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Роль учасників </a:t>
            </a:r>
            <a:r>
              <a:rPr lang="uk-UA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uk-UA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проекту у створенні іміджу школи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285720" y="857232"/>
            <a:ext cx="8072494" cy="3786214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928670"/>
            <a:ext cx="750099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Calibri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Calibri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Створення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позитивного образу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керівника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школи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5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Стиль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керівництва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особистість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керівника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5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Керівник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діалогіст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який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здатний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скеровувати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навчально-виховний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</a:t>
            </a:r>
            <a:r>
              <a:rPr kumimoji="0" lang="ru-RU" sz="15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правильному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напрямку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здатний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працювати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команді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робити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акценти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партнерстві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співпраці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5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міжособистісні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стосунки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колегами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будуються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endParaRPr kumimoji="0" lang="ru-RU" sz="15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демократичних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засадах; </a:t>
            </a:r>
            <a:endParaRPr kumimoji="0" lang="ru-RU" sz="15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стосунки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учнями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партнерські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доброзичливі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ділові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5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Пошук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оптимального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рівня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залучення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членів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колективу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загальношкільних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завдань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5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Креативність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як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лідера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наставника. </a:t>
            </a:r>
            <a:endParaRPr kumimoji="0" lang="ru-RU" sz="15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Вироблення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надихаючого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бачення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майбутнього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вміння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ділитися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ним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іншими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членами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команди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5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3786182" y="4214818"/>
            <a:ext cx="5143536" cy="2643182"/>
          </a:xfrm>
          <a:prstGeom prst="flowChartDocument">
            <a:avLst/>
          </a:prstGeom>
        </p:spPr>
        <p:style>
          <a:lnRef idx="2">
            <a:schemeClr val="accent4"/>
          </a:lnRef>
          <a:fillRef idx="1002">
            <a:schemeClr val="lt2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  <a:latin typeface="Monotype Corsiva" pitchFamily="66" charset="0"/>
              </a:rPr>
              <a:t>Удосконалення </a:t>
            </a:r>
            <a:r>
              <a:rPr lang="uk-UA" sz="2800" b="1" dirty="0" err="1" smtClean="0">
                <a:solidFill>
                  <a:srgbClr val="0070C0"/>
                </a:solidFill>
                <a:latin typeface="Monotype Corsiva" pitchFamily="66" charset="0"/>
              </a:rPr>
              <a:t>навчально-виховногопроцесу</a:t>
            </a:r>
            <a:r>
              <a:rPr lang="uk-UA" sz="2800" b="1" dirty="0" smtClean="0">
                <a:solidFill>
                  <a:srgbClr val="0070C0"/>
                </a:solidFill>
                <a:latin typeface="Monotype Corsiva" pitchFamily="66" charset="0"/>
              </a:rPr>
              <a:t> шляхом впровадження нових педагогічних технологій та виховання особистості школяра</a:t>
            </a:r>
            <a:endParaRPr lang="ru-RU" sz="28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500034" y="4714884"/>
            <a:ext cx="3286116" cy="1500198"/>
          </a:xfrm>
          <a:prstGeom prst="right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  <a:latin typeface="Monotype Corsiva" pitchFamily="66" charset="0"/>
              </a:rPr>
              <a:t>Науково </a:t>
            </a:r>
            <a:r>
              <a:rPr lang="uk-UA" sz="2000" b="1" dirty="0" err="1" smtClean="0">
                <a:solidFill>
                  <a:srgbClr val="0070C0"/>
                </a:solidFill>
                <a:latin typeface="Monotype Corsiva" pitchFamily="66" charset="0"/>
              </a:rPr>
              <a:t>–методична</a:t>
            </a:r>
            <a:r>
              <a:rPr lang="uk-UA" sz="2000" b="1" dirty="0" smtClean="0">
                <a:solidFill>
                  <a:srgbClr val="0070C0"/>
                </a:solidFill>
                <a:latin typeface="Monotype Corsiva" pitchFamily="66" charset="0"/>
              </a:rPr>
              <a:t> проблема школи</a:t>
            </a:r>
            <a:endParaRPr lang="ru-RU" sz="2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14290"/>
            <a:ext cx="841287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Компоненти створення позитивного іміджу школи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20855795" y="2967335"/>
            <a:ext cx="235332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Удосконалення </a:t>
            </a:r>
            <a:r>
              <a:rPr lang="uk-UA" sz="1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навчально-виховногопроцесу</a:t>
            </a:r>
            <a:r>
              <a:rPr lang="uk-UA" sz="1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шляхом впровадження нових педагогічних технологій та виховання особистості школяра</a:t>
            </a:r>
            <a:endParaRPr lang="ru-RU" sz="1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714348" y="1357298"/>
            <a:ext cx="8143932" cy="39703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002">
            <a:schemeClr val="lt2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раціональний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розподіл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навчального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навантаження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широке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впровадження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нових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педагогічних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технологій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навчання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ефективне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використання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годин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варіативної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складової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відповідно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потреб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здійснення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учнів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робота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обдарованими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дітьми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участь у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роботі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МАНу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різних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рівнів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участь у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І,ІІ,ІІІ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етапах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Всеукраїнських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учнівських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олімпіад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участь у конкурсах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різного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спрямування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розвиток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творчих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здібностей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учнів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через систему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гурткової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роботи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інтелектуального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школярів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(участь у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шкільних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конкурсах та заходах);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здорового способу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(робота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спортивних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гуртків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спецкурс «Школа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СНІДу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тижні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тижні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боротьби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палінням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участь в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конкурсі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екологічних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агітбригад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85728"/>
            <a:ext cx="83247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Пріоритетні напрямки школи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602</TotalTime>
  <Words>1778</Words>
  <Application>Microsoft Office PowerPoint</Application>
  <PresentationFormat>Экран (4:3)</PresentationFormat>
  <Paragraphs>222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директор</cp:lastModifiedBy>
  <cp:revision>72</cp:revision>
  <dcterms:modified xsi:type="dcterms:W3CDTF">2013-11-26T12:23:57Z</dcterms:modified>
</cp:coreProperties>
</file>