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8" r:id="rId3"/>
    <p:sldId id="267" r:id="rId4"/>
    <p:sldId id="282" r:id="rId5"/>
    <p:sldId id="270" r:id="rId6"/>
    <p:sldId id="280" r:id="rId7"/>
    <p:sldId id="281" r:id="rId8"/>
    <p:sldId id="290" r:id="rId9"/>
    <p:sldId id="291" r:id="rId10"/>
    <p:sldId id="289" r:id="rId11"/>
    <p:sldId id="269" r:id="rId12"/>
    <p:sldId id="271" r:id="rId13"/>
    <p:sldId id="272" r:id="rId14"/>
    <p:sldId id="275" r:id="rId15"/>
    <p:sldId id="277" r:id="rId16"/>
    <p:sldId id="263" r:id="rId17"/>
    <p:sldId id="288" r:id="rId18"/>
    <p:sldId id="274" r:id="rId19"/>
    <p:sldId id="276" r:id="rId20"/>
    <p:sldId id="278" r:id="rId21"/>
    <p:sldId id="279" r:id="rId22"/>
    <p:sldId id="297" r:id="rId23"/>
    <p:sldId id="298" r:id="rId24"/>
    <p:sldId id="284" r:id="rId25"/>
    <p:sldId id="286" r:id="rId26"/>
    <p:sldId id="287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F216B-34C8-4DC0-A351-4A7A9E4DA5DC}" type="datetimeFigureOut">
              <a:rPr lang="uk-UA" smtClean="0"/>
              <a:pPr/>
              <a:t>16.10.2014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C18A-D476-48F2-BCA7-F43842F57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" name="Picture 20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>
                <a:solidFill>
                  <a:srgbClr val="FF9900"/>
                </a:solidFill>
              </a:rPr>
              <a:t/>
            </a:r>
            <a:br>
              <a:rPr lang="uk-UA" sz="4000" b="1" i="1" dirty="0">
                <a:solidFill>
                  <a:srgbClr val="FF9900"/>
                </a:solidFill>
              </a:rPr>
            </a:br>
            <a:r>
              <a:rPr lang="uk-UA" sz="4000" b="1" i="1" dirty="0">
                <a:solidFill>
                  <a:srgbClr val="FF9900"/>
                </a:solidFill>
              </a:rPr>
              <a:t/>
            </a:r>
            <a:br>
              <a:rPr lang="uk-UA" sz="4000" b="1" i="1" dirty="0">
                <a:solidFill>
                  <a:srgbClr val="FF9900"/>
                </a:solidFill>
              </a:rPr>
            </a:br>
            <a:r>
              <a:rPr lang="uk-UA" sz="4000" b="1" i="1" dirty="0">
                <a:solidFill>
                  <a:srgbClr val="FF9900"/>
                </a:solidFill>
              </a:rPr>
              <a:t/>
            </a:r>
            <a:br>
              <a:rPr lang="uk-UA" sz="4000" b="1" i="1" dirty="0">
                <a:solidFill>
                  <a:srgbClr val="FF9900"/>
                </a:solidFill>
              </a:rPr>
            </a:br>
            <a:r>
              <a:rPr lang="uk-UA" sz="4000" b="1" i="1" dirty="0">
                <a:solidFill>
                  <a:srgbClr val="FF9900"/>
                </a:solidFill>
              </a:rPr>
              <a:t/>
            </a:r>
            <a:br>
              <a:rPr lang="uk-UA" sz="4000" b="1" i="1" dirty="0">
                <a:solidFill>
                  <a:srgbClr val="FF9900"/>
                </a:solidFill>
              </a:rPr>
            </a:br>
            <a:r>
              <a:rPr lang="uk-UA" sz="4000" b="1" i="1" dirty="0">
                <a:solidFill>
                  <a:srgbClr val="FF9900"/>
                </a:solidFill>
              </a:rPr>
              <a:t/>
            </a:r>
            <a:br>
              <a:rPr lang="uk-UA" sz="4000" b="1" i="1" dirty="0">
                <a:solidFill>
                  <a:srgbClr val="FF9900"/>
                </a:solidFill>
              </a:rPr>
            </a:br>
            <a:r>
              <a:rPr lang="uk-UA" sz="4000" b="1" i="1" dirty="0">
                <a:solidFill>
                  <a:srgbClr val="FF9900"/>
                </a:solidFill>
              </a:rPr>
              <a:t/>
            </a:r>
            <a:br>
              <a:rPr lang="uk-UA" sz="4000" b="1" i="1" dirty="0">
                <a:solidFill>
                  <a:srgbClr val="FF9900"/>
                </a:solidFill>
              </a:rPr>
            </a:br>
            <a:r>
              <a:rPr lang="uk-UA" sz="4000" b="1" i="1" dirty="0">
                <a:solidFill>
                  <a:srgbClr val="FF9900"/>
                </a:solidFill>
              </a:rPr>
              <a:t/>
            </a:r>
            <a:br>
              <a:rPr lang="uk-UA" sz="4000" b="1" i="1" dirty="0">
                <a:solidFill>
                  <a:srgbClr val="FF9900"/>
                </a:solidFill>
              </a:rPr>
            </a:br>
            <a:r>
              <a:rPr lang="uk-UA" sz="4000" b="1" i="1" dirty="0">
                <a:solidFill>
                  <a:srgbClr val="FF9900"/>
                </a:solidFill>
              </a:rPr>
              <a:t/>
            </a:r>
            <a:br>
              <a:rPr lang="uk-UA" sz="4000" b="1" i="1" dirty="0">
                <a:solidFill>
                  <a:srgbClr val="FF9900"/>
                </a:solidFill>
              </a:rPr>
            </a:br>
            <a:r>
              <a:rPr lang="uk-UA" sz="4000" b="1" i="1" dirty="0">
                <a:solidFill>
                  <a:srgbClr val="009900"/>
                </a:solidFill>
              </a:rPr>
              <a:t>Міркувати – швидко !</a:t>
            </a:r>
            <a:br>
              <a:rPr lang="uk-UA" sz="4000" b="1" i="1" dirty="0">
                <a:solidFill>
                  <a:srgbClr val="009900"/>
                </a:solidFill>
              </a:rPr>
            </a:br>
            <a:r>
              <a:rPr lang="uk-UA" sz="4000" b="1" i="1" dirty="0">
                <a:solidFill>
                  <a:srgbClr val="FF9900"/>
                </a:solidFill>
              </a:rPr>
              <a:t>Відповідати – правильно !</a:t>
            </a:r>
            <a:br>
              <a:rPr lang="uk-UA" sz="4000" b="1" i="1" dirty="0">
                <a:solidFill>
                  <a:srgbClr val="FF9900"/>
                </a:solidFill>
              </a:rPr>
            </a:br>
            <a:r>
              <a:rPr lang="uk-UA" sz="4000" b="1" i="1" dirty="0">
                <a:solidFill>
                  <a:srgbClr val="0033CC"/>
                </a:solidFill>
              </a:rPr>
              <a:t>Лічити – точно !</a:t>
            </a:r>
            <a:br>
              <a:rPr lang="uk-UA" sz="4000" b="1" i="1" dirty="0">
                <a:solidFill>
                  <a:srgbClr val="0033CC"/>
                </a:solidFill>
              </a:rPr>
            </a:br>
            <a:r>
              <a:rPr lang="uk-UA" sz="4000" b="1" i="1" dirty="0">
                <a:solidFill>
                  <a:srgbClr val="FF3300"/>
                </a:solidFill>
              </a:rPr>
              <a:t>Писати – гарно !</a:t>
            </a:r>
            <a:endParaRPr lang="ru-RU" sz="40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10" descr="1219909571_0l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868" y="427038"/>
            <a:ext cx="4929222" cy="3644904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Усне додавання виду 76+4. Розв'язування задач на дві дії.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828800"/>
            <a:ext cx="4343400" cy="42672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76+4=80</a:t>
            </a:r>
            <a:b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6+4=10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70+10=80</a:t>
            </a:r>
            <a:endParaRPr lang="ru-RU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71628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6" descr="0df6fe594f7f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02148">
            <a:off x="7369969" y="554831"/>
            <a:ext cx="19240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6" descr="0df6fe594f7f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02148">
            <a:off x="7293769" y="5488781"/>
            <a:ext cx="19240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6" descr="0df6fe594f7f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02148">
            <a:off x="-21431" y="5488781"/>
            <a:ext cx="19240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14414" y="1714488"/>
            <a:ext cx="7498080" cy="4143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76+4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latin typeface="+mj-lt"/>
                <a:ea typeface="+mj-ea"/>
                <a:cs typeface="+mj-cs"/>
              </a:rPr>
              <a:t>6+4=10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70+10=80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429420" cy="48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2928934"/>
            <a:ext cx="6686568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34+6=</a:t>
            </a:r>
            <a:endParaRPr kumimoji="0" lang="uk-UA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Знайди суму і поясни обчислення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Книжка вчить чудес без ліку,</a:t>
            </a:r>
            <a:b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Мудрим – наймиліша.</a:t>
            </a:r>
            <a:b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Тому відкриємо її</a:t>
            </a:r>
            <a:b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попрацюємо скоріше.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500438"/>
            <a:ext cx="7829576" cy="2625725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№297</a:t>
            </a:r>
            <a:endParaRPr lang="uk-UA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143380"/>
            <a:ext cx="3429024" cy="244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№298. 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У діжку можна налити 16 відер води, а в бочку — на 4 відра більше. Скільки відер води можна налити у дві такі бочки?</a:t>
            </a: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14338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714884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525963"/>
          </a:xfrm>
        </p:spPr>
        <p:txBody>
          <a:bodyPr/>
          <a:lstStyle/>
          <a:p>
            <a:pPr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У діжці — </a:t>
            </a:r>
          </a:p>
          <a:p>
            <a:pPr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У 1 бочці — </a:t>
            </a:r>
          </a:p>
          <a:p>
            <a:pPr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У 2 бочках — 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9058" y="2928934"/>
            <a:ext cx="3429024" cy="92869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500430" y="1500174"/>
            <a:ext cx="350046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16 відер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428992" y="2071678"/>
            <a:ext cx="557216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на 4 відра більше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0050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0050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авая фигурная скобка 8"/>
          <p:cNvSpPr/>
          <p:nvPr/>
        </p:nvSpPr>
        <p:spPr>
          <a:xfrm rot="5400000">
            <a:off x="3893339" y="3321843"/>
            <a:ext cx="928694" cy="4429156"/>
          </a:xfrm>
          <a:prstGeom prst="rightBrace">
            <a:avLst>
              <a:gd name="adj1" fmla="val 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6027003"/>
            <a:ext cx="714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14546" y="2071678"/>
            <a:ext cx="4495800" cy="1631216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УРА!!!</a:t>
            </a:r>
          </a:p>
          <a:p>
            <a:pPr algn="ctr">
              <a:spcBef>
                <a:spcPct val="50000"/>
              </a:spcBef>
            </a:pP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572560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739"/>
                <a:gridCol w="3308707"/>
                <a:gridCol w="3083114"/>
              </a:tblGrid>
              <a:tr h="884732">
                <a:tc>
                  <a:txBody>
                    <a:bodyPr/>
                    <a:lstStyle/>
                    <a:p>
                      <a:pPr algn="ctr"/>
                      <a:r>
                        <a:rPr lang="uk-UA" sz="4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Було </a:t>
                      </a:r>
                      <a:endParaRPr lang="uk-UA" sz="40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З'їли</a:t>
                      </a:r>
                      <a:r>
                        <a:rPr lang="uk-UA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Залишилося</a:t>
                      </a:r>
                      <a:endParaRPr lang="uk-UA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5994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pPr algn="ctr"/>
                      <a:r>
                        <a:rPr lang="uk-UA" sz="72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7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uk-UA" sz="7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Пользователь\Desktop\8161pea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52" t="8854" r="14691" b="9358"/>
          <a:stretch/>
        </p:blipFill>
        <p:spPr bwMode="auto">
          <a:xfrm>
            <a:off x="2643174" y="4572008"/>
            <a:ext cx="1747381" cy="14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Пользователь\Desktop\145035_2483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7923" b="89817" l="5120" r="94720">
                        <a14:foregroundMark x1="43680" y1="42159" x2="64000" y2="42566"/>
                        <a14:foregroundMark x1="29280" y1="27291" x2="19520" y2="17923"/>
                        <a14:foregroundMark x1="20320" y1="80855" x2="29600" y2="84929"/>
                        <a14:foregroundMark x1="64640" y1="83707" x2="76320" y2="71894"/>
                        <a14:foregroundMark x1="6880" y1="32790" x2="26240" y2="37067"/>
                        <a14:foregroundMark x1="15200" y1="19145" x2="26560" y2="1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2" t="13912" r="5056" b="9549"/>
          <a:stretch/>
        </p:blipFill>
        <p:spPr bwMode="auto">
          <a:xfrm>
            <a:off x="3428992" y="2071678"/>
            <a:ext cx="2221938" cy="14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2.44506E-6 C -0.00261 0.01526 -0.00938 0.02891 -0.0132 0.04395 C -0.02049 0.0724 -0.03074 0.09784 -0.04063 0.12445 C -0.04723 0.1418 -0.05139 0.16076 -0.05712 0.17858 C -0.05973 0.19708 -0.06824 0.21651 -0.07362 0.23432 C -0.07553 0.24774 -0.07969 0.26116 -0.08351 0.27388 C -0.0849 0.27874 -0.08646 0.28359 -0.08785 0.28845 C -0.08855 0.291 -0.09011 0.29585 -0.09011 0.29585 C -0.09202 0.30881 -0.10018 0.32408 -0.10435 0.3368 C -0.10539 0.34027 -0.10643 0.34351 -0.10764 0.34698 C -0.10903 0.35091 -0.11216 0.35877 -0.11216 0.35877 C -0.1132 0.36456 -0.11389 0.36826 -0.1165 0.37335 C -0.12067 0.3907 -0.11598 0.37474 -0.12188 0.38815 C -0.12622 0.3981 -0.11997 0.387 -0.12414 0.39694 C -0.12535 0.39995 -0.12761 0.40249 -0.12848 0.40573 C -0.13108 0.41545 -0.13542 0.42493 -0.13959 0.43349 C -0.14324 0.44089 -0.14462 0.44899 -0.15053 0.45385 C -0.15192 0.45986 -0.1566 0.46518 -0.16042 0.46865 C -0.16199 0.47189 -0.16459 0.4742 -0.16598 0.47744 C -0.16667 0.47906 -0.1665 0.48137 -0.16702 0.48322 C -0.16754 0.48484 -0.16858 0.48623 -0.16928 0.48762 C -0.17379 0.50682 -0.17639 0.5281 -0.18351 0.54614 C -0.18455 0.55331 -0.18768 0.56719 -0.19011 0.5739 C -0.19133 0.57714 -0.19358 0.57945 -0.19445 0.58269 C -0.19636 0.5894 -0.19688 0.59588 -0.20001 0.60189 C -0.20174 0.60929 -0.204 0.61531 -0.2066 0.62225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26764E-6 C -0.00174 0.01365 -0.00139 0.02915 -0.00451 0.0421 C -0.00434 0.06732 -0.00833 0.13116 -0.00139 0.17048 C -0.00017 0.18413 0.00226 0.19662 0.00503 0.20981 C 0.00747 0.22207 0.0092 0.23456 0.01458 0.24497 C 0.01927 0.26486 0.03125 0.28152 0.0401 0.29864 C 0.04323 0.30488 0.0434 0.30141 0.04757 0.3072 C 0.05347 0.31575 0.0559 0.32269 0.06354 0.32963 C 0.06701 0.33287 0.07031 0.3368 0.07396 0.33958 C 0.09028 0.35253 0.06649 0.32848 0.08576 0.34814 C 0.08715 0.34953 0.08854 0.35115 0.08993 0.3523 C 0.09201 0.35369 0.09635 0.35508 0.09635 0.35531 C 0.1 0.35832 0.10295 0.35924 0.10712 0.36086 C 0.11528 0.36826 0.12812 0.37035 0.13785 0.37335 C 0.16372 0.38099 0.19115 0.38561 0.21771 0.38608 C 0.28021 0.38677 0.34306 0.387 0.40573 0.38746 C 0.4533 0.39232 0.5 0.38746 0.54826 0.38746 " pathEditMode="relative" rAng="0" ptsTypes="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19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Поділи прямокутник відрізком на два трикутники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3116"/>
            <a:ext cx="6429420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4786346" cy="15716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929066"/>
            <a:ext cx="4786346" cy="15716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596" y="1643050"/>
            <a:ext cx="4786346" cy="1571636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857620" y="3929066"/>
            <a:ext cx="4786346" cy="1571636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721693" y="2578693"/>
            <a:ext cx="1700614" cy="1700614"/>
            <a:chOff x="2898732" y="1549992"/>
            <a:chExt cx="1700614" cy="1700614"/>
          </a:xfrm>
        </p:grpSpPr>
        <p:sp>
          <p:nvSpPr>
            <p:cNvPr id="6" name="Овал 5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3177535" y="1828795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kern="1200" dirty="0" smtClean="0"/>
                <a:t>36+</a:t>
              </a:r>
              <a:endParaRPr lang="uk-UA" sz="5600" kern="1200" dirty="0"/>
            </a:p>
          </p:txBody>
        </p:sp>
      </p:grpSp>
      <p:sp>
        <p:nvSpPr>
          <p:cNvPr id="8" name="Овал 7"/>
          <p:cNvSpPr/>
          <p:nvPr/>
        </p:nvSpPr>
        <p:spPr>
          <a:xfrm>
            <a:off x="3786182" y="571480"/>
            <a:ext cx="1700614" cy="170061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sz="6600" dirty="0" smtClean="0"/>
              <a:t>10</a:t>
            </a:r>
            <a:endParaRPr lang="uk-UA" sz="6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643042" y="2428868"/>
            <a:ext cx="1700614" cy="1700614"/>
            <a:chOff x="2898732" y="1549992"/>
            <a:chExt cx="1700614" cy="1700614"/>
          </a:xfrm>
        </p:grpSpPr>
        <p:sp>
          <p:nvSpPr>
            <p:cNvPr id="10" name="Овал 9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147781" y="1799041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kern="1200" dirty="0" smtClean="0"/>
                <a:t>53</a:t>
              </a:r>
              <a:endParaRPr lang="uk-UA" sz="56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715008" y="2643182"/>
            <a:ext cx="1700614" cy="1700614"/>
            <a:chOff x="2898732" y="1549992"/>
            <a:chExt cx="1700614" cy="1700614"/>
          </a:xfrm>
        </p:grpSpPr>
        <p:sp>
          <p:nvSpPr>
            <p:cNvPr id="13" name="Овал 12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147781" y="1799041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kern="1200" dirty="0" smtClean="0"/>
                <a:t>12</a:t>
              </a:r>
              <a:endParaRPr lang="uk-UA" sz="56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86182" y="4643446"/>
            <a:ext cx="1700614" cy="1700614"/>
            <a:chOff x="2898732" y="1549992"/>
            <a:chExt cx="1700614" cy="1700614"/>
          </a:xfrm>
        </p:grpSpPr>
        <p:sp>
          <p:nvSpPr>
            <p:cNvPr id="16" name="Овал 15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3147781" y="1799041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kern="1200" dirty="0" smtClean="0"/>
                <a:t>42</a:t>
              </a:r>
              <a:endParaRPr lang="uk-UA" sz="5600" kern="1200" dirty="0"/>
            </a:p>
          </p:txBody>
        </p:sp>
      </p:grpSp>
      <p:pic>
        <p:nvPicPr>
          <p:cNvPr id="18" name="Рисунок 6" descr="0df6fe594f7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02148">
            <a:off x="203631" y="423587"/>
            <a:ext cx="1924050" cy="11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6" descr="0df6fe594f7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316392">
            <a:off x="6822491" y="5196782"/>
            <a:ext cx="1924050" cy="11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6" descr="0df6fe594f7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47296">
            <a:off x="270586" y="5257490"/>
            <a:ext cx="1924050" cy="11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6" descr="0df6fe594f7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40853">
            <a:off x="7073245" y="428888"/>
            <a:ext cx="1924050" cy="11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З'єднай точки так, щоб утворилося 2 трикутники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 flipV="1">
            <a:off x="1928794" y="5000636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 flipV="1">
            <a:off x="4143372" y="1857364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узел 6"/>
          <p:cNvSpPr/>
          <p:nvPr/>
        </p:nvSpPr>
        <p:spPr>
          <a:xfrm flipV="1">
            <a:off x="4214810" y="3714752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6643702" y="5143512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З'єднай точки так, щоб утворилося 2 трикутники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 flipV="1">
            <a:off x="1928794" y="5000636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 flipV="1">
            <a:off x="4143372" y="1857364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узел 6"/>
          <p:cNvSpPr/>
          <p:nvPr/>
        </p:nvSpPr>
        <p:spPr>
          <a:xfrm flipV="1">
            <a:off x="4214810" y="3714752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6643702" y="5143512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" name="Прямая соединительная линия 9"/>
          <p:cNvCxnSpPr>
            <a:stCxn id="5" idx="4"/>
            <a:endCxn id="6" idx="1"/>
          </p:cNvCxnSpPr>
          <p:nvPr/>
        </p:nvCxnSpPr>
        <p:spPr>
          <a:xfrm rot="5400000" flipH="1" flipV="1">
            <a:off x="1625182" y="2451061"/>
            <a:ext cx="2960344" cy="213880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8" idx="4"/>
          </p:cNvCxnSpPr>
          <p:nvPr/>
        </p:nvCxnSpPr>
        <p:spPr>
          <a:xfrm rot="16200000" flipH="1">
            <a:off x="3982636" y="2375289"/>
            <a:ext cx="3143272" cy="239317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1"/>
            <a:endCxn id="5" idx="6"/>
          </p:cNvCxnSpPr>
          <p:nvPr/>
        </p:nvCxnSpPr>
        <p:spPr>
          <a:xfrm rot="5400000">
            <a:off x="2589596" y="3451192"/>
            <a:ext cx="1210113" cy="21030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0"/>
            <a:endCxn id="7" idx="4"/>
          </p:cNvCxnSpPr>
          <p:nvPr/>
        </p:nvCxnSpPr>
        <p:spPr>
          <a:xfrm rot="16200000" flipH="1">
            <a:off x="3464711" y="2857496"/>
            <a:ext cx="1643074" cy="714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29124" y="3857628"/>
            <a:ext cx="2245964" cy="13172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З'єднай точки так, щоб утворилося 2 трикутники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 flipV="1">
            <a:off x="1928794" y="5000636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 flipV="1">
            <a:off x="4143372" y="1857364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узел 6"/>
          <p:cNvSpPr/>
          <p:nvPr/>
        </p:nvSpPr>
        <p:spPr>
          <a:xfrm flipV="1">
            <a:off x="4214810" y="3714752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6643702" y="5143512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" name="Прямая соединительная линия 9"/>
          <p:cNvCxnSpPr>
            <a:stCxn id="5" idx="5"/>
            <a:endCxn id="7" idx="1"/>
          </p:cNvCxnSpPr>
          <p:nvPr/>
        </p:nvCxnSpPr>
        <p:spPr>
          <a:xfrm rot="5400000" flipH="1" flipV="1">
            <a:off x="2611788" y="3397614"/>
            <a:ext cx="1134342" cy="21344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7"/>
            <a:endCxn id="8" idx="2"/>
          </p:cNvCxnSpPr>
          <p:nvPr/>
        </p:nvCxnSpPr>
        <p:spPr>
          <a:xfrm rot="16200000" flipH="1">
            <a:off x="4344160" y="2951126"/>
            <a:ext cx="67105" cy="45319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7"/>
            <a:endCxn id="8" idx="3"/>
          </p:cNvCxnSpPr>
          <p:nvPr/>
        </p:nvCxnSpPr>
        <p:spPr>
          <a:xfrm rot="16200000" flipH="1">
            <a:off x="4897804" y="3397614"/>
            <a:ext cx="1277218" cy="2277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7" idx="4"/>
          </p:cNvCxnSpPr>
          <p:nvPr/>
        </p:nvCxnSpPr>
        <p:spPr>
          <a:xfrm rot="16200000" flipH="1">
            <a:off x="3464711" y="2857496"/>
            <a:ext cx="1643074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7"/>
            <a:endCxn id="8" idx="5"/>
          </p:cNvCxnSpPr>
          <p:nvPr/>
        </p:nvCxnSpPr>
        <p:spPr>
          <a:xfrm rot="16200000" flipH="1">
            <a:off x="4009162" y="2357430"/>
            <a:ext cx="3134606" cy="2500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З'єднай точки так, щоб утворилося 2 трикутники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 flipV="1">
            <a:off x="1928794" y="5000636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 flipV="1">
            <a:off x="4143372" y="1857364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узел 6"/>
          <p:cNvSpPr/>
          <p:nvPr/>
        </p:nvSpPr>
        <p:spPr>
          <a:xfrm flipV="1">
            <a:off x="4214810" y="3714752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6643702" y="5143512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" name="Прямая соединительная линия 9"/>
          <p:cNvCxnSpPr>
            <a:stCxn id="5" idx="5"/>
            <a:endCxn id="7" idx="1"/>
          </p:cNvCxnSpPr>
          <p:nvPr/>
        </p:nvCxnSpPr>
        <p:spPr>
          <a:xfrm rot="5400000" flipH="1" flipV="1">
            <a:off x="2611788" y="3397614"/>
            <a:ext cx="1134342" cy="21344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7"/>
            <a:endCxn id="8" idx="2"/>
          </p:cNvCxnSpPr>
          <p:nvPr/>
        </p:nvCxnSpPr>
        <p:spPr>
          <a:xfrm rot="16200000" flipH="1">
            <a:off x="4344160" y="2951126"/>
            <a:ext cx="67105" cy="45319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7"/>
            <a:endCxn id="8" idx="3"/>
          </p:cNvCxnSpPr>
          <p:nvPr/>
        </p:nvCxnSpPr>
        <p:spPr>
          <a:xfrm rot="16200000" flipH="1">
            <a:off x="4897804" y="3397614"/>
            <a:ext cx="1277218" cy="2277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7" idx="4"/>
          </p:cNvCxnSpPr>
          <p:nvPr/>
        </p:nvCxnSpPr>
        <p:spPr>
          <a:xfrm rot="16200000" flipH="1">
            <a:off x="3464711" y="2857496"/>
            <a:ext cx="1643074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1"/>
            <a:endCxn id="5" idx="4"/>
          </p:cNvCxnSpPr>
          <p:nvPr/>
        </p:nvCxnSpPr>
        <p:spPr>
          <a:xfrm rot="5400000">
            <a:off x="1625183" y="2451061"/>
            <a:ext cx="2960344" cy="21388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1"/>
            <a:ext cx="5472122" cy="1543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№301, №302</a:t>
            </a:r>
            <a:endParaRPr lang="uk-UA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2fd253ecec6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571744"/>
            <a:ext cx="44275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7051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Дякую, друзі!</a:t>
            </a:r>
            <a:endParaRPr lang="uk-UA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8" descr="1055_babochkiz.narod.ru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28600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9392"/>
            <a:ext cx="3357586" cy="443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1 sentpozdr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916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b="1" dirty="0">
                <a:solidFill>
                  <a:schemeClr val="accent2"/>
                </a:solidFill>
              </a:rPr>
              <a:t/>
            </a:r>
            <a:br>
              <a:rPr lang="uk-UA" sz="4000" b="1" dirty="0">
                <a:solidFill>
                  <a:schemeClr val="accent2"/>
                </a:solidFill>
              </a:rPr>
            </a:br>
            <a:endParaRPr lang="ru-RU" sz="4000" b="1" dirty="0">
              <a:solidFill>
                <a:schemeClr val="accent2"/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8" name="Рисунок 6" descr="0df6fe594f7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02148">
            <a:off x="203631" y="423587"/>
            <a:ext cx="1924050" cy="11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0df6fe594f7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02148">
            <a:off x="7369969" y="554831"/>
            <a:ext cx="19240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 descr="0df6fe594f7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02148">
            <a:off x="-21431" y="5488781"/>
            <a:ext cx="19240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6" descr="0df6fe594f7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02148">
            <a:off x="7293769" y="5488781"/>
            <a:ext cx="19240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3721693" y="2578693"/>
            <a:ext cx="1700614" cy="1700614"/>
            <a:chOff x="2898732" y="1549992"/>
            <a:chExt cx="1700614" cy="1700614"/>
          </a:xfrm>
        </p:grpSpPr>
        <p:sp>
          <p:nvSpPr>
            <p:cNvPr id="10" name="Овал 9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177535" y="1828795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dirty="0" smtClean="0"/>
                <a:t>48-</a:t>
              </a:r>
              <a:endParaRPr lang="uk-UA" sz="56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43042" y="928670"/>
            <a:ext cx="1700614" cy="1700614"/>
            <a:chOff x="2898732" y="1549992"/>
            <a:chExt cx="1700614" cy="1700614"/>
          </a:xfrm>
        </p:grpSpPr>
        <p:sp>
          <p:nvSpPr>
            <p:cNvPr id="13" name="Овал 12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177535" y="1828795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dirty="0" smtClean="0"/>
                <a:t>31</a:t>
              </a:r>
              <a:endParaRPr lang="uk-UA" sz="56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929322" y="857232"/>
            <a:ext cx="1700614" cy="1788525"/>
            <a:chOff x="2898732" y="1549992"/>
            <a:chExt cx="1700614" cy="1700614"/>
          </a:xfrm>
        </p:grpSpPr>
        <p:sp>
          <p:nvSpPr>
            <p:cNvPr id="16" name="Овал 15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3177535" y="1828795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kern="1200" dirty="0" smtClean="0"/>
                <a:t>22</a:t>
              </a:r>
              <a:endParaRPr lang="uk-UA" sz="56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929322" y="4572008"/>
            <a:ext cx="1700614" cy="1700614"/>
            <a:chOff x="2898732" y="1549992"/>
            <a:chExt cx="1700614" cy="1700614"/>
          </a:xfrm>
        </p:grpSpPr>
        <p:sp>
          <p:nvSpPr>
            <p:cNvPr id="19" name="Овал 18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177535" y="1828795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kern="1200" dirty="0" smtClean="0"/>
                <a:t>12</a:t>
              </a:r>
              <a:endParaRPr lang="uk-UA" sz="56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571604" y="4572008"/>
            <a:ext cx="1700614" cy="1700614"/>
            <a:chOff x="2898732" y="1549992"/>
            <a:chExt cx="1700614" cy="1700614"/>
          </a:xfrm>
        </p:grpSpPr>
        <p:sp>
          <p:nvSpPr>
            <p:cNvPr id="22" name="Овал 21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3177535" y="1828795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kern="1200" dirty="0" smtClean="0"/>
                <a:t>30</a:t>
              </a:r>
              <a:endParaRPr lang="uk-UA" sz="56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143768" y="2786058"/>
            <a:ext cx="1700614" cy="1788525"/>
            <a:chOff x="2898732" y="1549992"/>
            <a:chExt cx="1700614" cy="1700614"/>
          </a:xfrm>
        </p:grpSpPr>
        <p:sp>
          <p:nvSpPr>
            <p:cNvPr id="25" name="Овал 24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3177535" y="1828795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kern="1200" dirty="0" smtClean="0"/>
                <a:t>10</a:t>
              </a:r>
              <a:endParaRPr lang="uk-UA" sz="56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5720" y="2714620"/>
            <a:ext cx="1700614" cy="1788525"/>
            <a:chOff x="2898732" y="1549992"/>
            <a:chExt cx="1700614" cy="1700614"/>
          </a:xfrm>
        </p:grpSpPr>
        <p:sp>
          <p:nvSpPr>
            <p:cNvPr id="28" name="Овал 27"/>
            <p:cNvSpPr/>
            <p:nvPr/>
          </p:nvSpPr>
          <p:spPr>
            <a:xfrm>
              <a:off x="2898732" y="1549992"/>
              <a:ext cx="1700614" cy="170061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3177535" y="1828795"/>
              <a:ext cx="1202516" cy="12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600" dirty="0" smtClean="0"/>
                <a:t>24</a:t>
              </a:r>
              <a:endParaRPr lang="uk-UA" sz="5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 числа 10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5721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6000" dirty="0" smtClean="0"/>
              <a:t>4</a:t>
            </a:r>
          </a:p>
          <a:p>
            <a:pPr>
              <a:buNone/>
            </a:pPr>
            <a:r>
              <a:rPr lang="uk-UA" sz="6000" dirty="0" smtClean="0"/>
              <a:t>2</a:t>
            </a:r>
          </a:p>
          <a:p>
            <a:pPr>
              <a:buNone/>
            </a:pPr>
            <a:r>
              <a:rPr lang="uk-UA" sz="6000" dirty="0" smtClean="0"/>
              <a:t>9</a:t>
            </a:r>
          </a:p>
          <a:p>
            <a:pPr>
              <a:buNone/>
            </a:pPr>
            <a:r>
              <a:rPr lang="uk-UA" sz="6000" dirty="0" smtClean="0"/>
              <a:t>5</a:t>
            </a:r>
          </a:p>
          <a:p>
            <a:pPr>
              <a:buNone/>
            </a:pPr>
            <a:r>
              <a:rPr lang="uk-UA" sz="6000" dirty="0" smtClean="0"/>
              <a:t>7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500166" y="1571612"/>
            <a:ext cx="7572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6000" dirty="0" smtClean="0"/>
              <a:t>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6000" dirty="0" smtClean="0"/>
              <a:t>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6000" dirty="0" smtClean="0"/>
              <a:t>3</a:t>
            </a:r>
            <a:endParaRPr kumimoji="0" lang="uk-UA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750131" y="3607595"/>
            <a:ext cx="4143404" cy="7143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1" idx="0"/>
          </p:cNvCxnSpPr>
          <p:nvPr/>
        </p:nvCxnSpPr>
        <p:spPr>
          <a:xfrm>
            <a:off x="571472" y="1571612"/>
            <a:ext cx="1307301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214282" y="642918"/>
            <a:ext cx="192879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uk-UA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3" descr="0_71e7e_1f1828d7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357298"/>
            <a:ext cx="5638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sz="4000" b="1" i="1" dirty="0">
                <a:solidFill>
                  <a:srgbClr val="FFFF00"/>
                </a:solidFill>
              </a:rPr>
              <a:t>Гра </a:t>
            </a:r>
            <a:r>
              <a:rPr lang="uk-UA" sz="4000" b="1" i="1" dirty="0" err="1">
                <a:solidFill>
                  <a:srgbClr val="FFFF00"/>
                </a:solidFill>
              </a:rPr>
              <a:t>“Допоможи</a:t>
            </a:r>
            <a:r>
              <a:rPr lang="uk-UA" sz="4000" b="1" i="1" dirty="0">
                <a:solidFill>
                  <a:srgbClr val="FFFF00"/>
                </a:solidFill>
              </a:rPr>
              <a:t> </a:t>
            </a:r>
            <a:r>
              <a:rPr lang="uk-UA" sz="4000" b="1" i="1" dirty="0" err="1" smtClean="0">
                <a:solidFill>
                  <a:srgbClr val="FFFF00"/>
                </a:solidFill>
              </a:rPr>
              <a:t>Їжачкові”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0256" name="Picture 16" descr="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362200"/>
            <a:ext cx="3352800" cy="2895600"/>
          </a:xfrm>
          <a:prstGeom prst="rect">
            <a:avLst/>
          </a:prstGeom>
          <a:noFill/>
        </p:spPr>
      </p:pic>
      <p:pic>
        <p:nvPicPr>
          <p:cNvPr id="10257" name="Picture 17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447800"/>
            <a:ext cx="1231900" cy="1371600"/>
          </a:xfrm>
          <a:prstGeom prst="rect">
            <a:avLst/>
          </a:prstGeom>
          <a:noFill/>
        </p:spPr>
      </p:pic>
      <p:pic>
        <p:nvPicPr>
          <p:cNvPr id="10258" name="Picture 18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14488"/>
            <a:ext cx="1231900" cy="1371600"/>
          </a:xfrm>
          <a:prstGeom prst="rect">
            <a:avLst/>
          </a:prstGeom>
          <a:noFill/>
        </p:spPr>
      </p:pic>
      <p:pic>
        <p:nvPicPr>
          <p:cNvPr id="10259" name="Picture 19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124200"/>
            <a:ext cx="1231900" cy="1371600"/>
          </a:xfrm>
          <a:prstGeom prst="rect">
            <a:avLst/>
          </a:prstGeom>
          <a:noFill/>
        </p:spPr>
      </p:pic>
      <p:pic>
        <p:nvPicPr>
          <p:cNvPr id="10260" name="Picture 20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876800"/>
            <a:ext cx="1231900" cy="1371600"/>
          </a:xfrm>
          <a:prstGeom prst="rect">
            <a:avLst/>
          </a:prstGeom>
          <a:noFill/>
        </p:spPr>
      </p:pic>
      <p:pic>
        <p:nvPicPr>
          <p:cNvPr id="10261" name="Picture 21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590800"/>
            <a:ext cx="1231900" cy="1371600"/>
          </a:xfrm>
          <a:prstGeom prst="rect">
            <a:avLst/>
          </a:prstGeom>
          <a:noFill/>
        </p:spPr>
      </p:pic>
      <p:pic>
        <p:nvPicPr>
          <p:cNvPr id="10262" name="Picture 22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800600"/>
            <a:ext cx="1231900" cy="1371600"/>
          </a:xfrm>
          <a:prstGeom prst="rect">
            <a:avLst/>
          </a:prstGeom>
          <a:noFill/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438400" y="2971800"/>
            <a:ext cx="1219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838200" y="4191000"/>
            <a:ext cx="2090726" cy="646331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/>
              <a:t>1</a:t>
            </a:r>
            <a:r>
              <a:rPr lang="uk-UA" sz="3600" b="1" dirty="0" smtClean="0"/>
              <a:t>7</a:t>
            </a:r>
            <a:r>
              <a:rPr lang="en-US" sz="3600" b="1" dirty="0" smtClean="0"/>
              <a:t>-</a:t>
            </a:r>
            <a:r>
              <a:rPr lang="uk-UA" sz="3600" b="1" dirty="0" smtClean="0"/>
              <a:t>   =10</a:t>
            </a:r>
            <a:endParaRPr lang="ru-RU" sz="3600" b="1" dirty="0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762000" y="3830638"/>
            <a:ext cx="1371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4071934" y="1928802"/>
            <a:ext cx="1476372" cy="584775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b="1" dirty="0" smtClean="0"/>
              <a:t>2</a:t>
            </a:r>
            <a:r>
              <a:rPr lang="en-US" sz="3200" b="1" dirty="0" smtClean="0"/>
              <a:t>+</a:t>
            </a:r>
            <a:r>
              <a:rPr lang="uk-UA" sz="3200" b="1" dirty="0" smtClean="0"/>
              <a:t>   =8</a:t>
            </a:r>
            <a:endParaRPr lang="ru-RU" sz="3200" b="1" dirty="0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5867400" y="2895600"/>
            <a:ext cx="1143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791200" y="2535238"/>
            <a:ext cx="1371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6357950" y="4214818"/>
            <a:ext cx="2143148" cy="584775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smtClean="0"/>
              <a:t>   - 20=30</a:t>
            </a:r>
            <a:endParaRPr lang="ru-RU" sz="3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2071678"/>
            <a:ext cx="285752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4214818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50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43042" y="4357694"/>
            <a:ext cx="214314" cy="285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7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r>
              <a:rPr lang="uk-UA" sz="3600" b="1" i="1" dirty="0">
                <a:solidFill>
                  <a:srgbClr val="FF0000"/>
                </a:solidFill>
              </a:rPr>
              <a:t>В гостях у принцеси Каліграфії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2295" name="Рисунок 11" descr="0_9e90f_1d03179b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368" y="3571876"/>
            <a:ext cx="367243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6" descr="22b7cf5184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0"/>
            <a:ext cx="29098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7" descr="22b7cf51843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503304"/>
            <a:ext cx="2643174" cy="235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6" descr="0df6fe594f7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002148">
            <a:off x="-165964" y="5408401"/>
            <a:ext cx="19240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6" descr="0df6fe594f7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002148">
            <a:off x="-97631" y="554831"/>
            <a:ext cx="19240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8662" y="1500174"/>
            <a:ext cx="7186634" cy="28575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Щоб цифри правильно писати,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Хвилинку каліграфії треба почати!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Цифри пиши рівнесенько,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Щоб було гарнесенько.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2054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11  2  22  3 …</a:t>
            </a:r>
            <a:endParaRPr lang="uk-UA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…3  33 4  44 5 55</a:t>
            </a:r>
            <a:endParaRPr lang="uk-UA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22b7cf5184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29098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22b7cf5184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85720" y="3714752"/>
            <a:ext cx="29098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643602" cy="61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6567"/>
            <a:ext cx="2786050" cy="3405706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outerShdw blurRad="40000" dist="230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286124"/>
            <a:ext cx="2819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252</TotalTime>
  <Words>206</Words>
  <Application>Microsoft Office PowerPoint</Application>
  <PresentationFormat>Экран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        Міркувати – швидко ! Відповідати – правильно ! Лічити – точно ! Писати – гарно !</vt:lpstr>
      <vt:lpstr>Слайд 2</vt:lpstr>
      <vt:lpstr>          </vt:lpstr>
      <vt:lpstr>Склад числа 10</vt:lpstr>
      <vt:lpstr> Гра “Допоможи Їжачкові”</vt:lpstr>
      <vt:lpstr>В гостях у принцеси Каліграфії</vt:lpstr>
      <vt:lpstr>…3  33 4  44 5 55</vt:lpstr>
      <vt:lpstr>Слайд 8</vt:lpstr>
      <vt:lpstr>Слайд 9</vt:lpstr>
      <vt:lpstr>Слайд 10</vt:lpstr>
      <vt:lpstr>76+4=80 6+4=10 70+10=80</vt:lpstr>
      <vt:lpstr>Знайди суму і поясни обчислення</vt:lpstr>
      <vt:lpstr>Книжка вчить чудес без ліку, Мудрим – наймиліша. Тому відкриємо її І попрацюємо скоріше.</vt:lpstr>
      <vt:lpstr>Слайд 14</vt:lpstr>
      <vt:lpstr>?</vt:lpstr>
      <vt:lpstr>Слайд 16</vt:lpstr>
      <vt:lpstr>Слайд 17</vt:lpstr>
      <vt:lpstr>Поділи прямокутник відрізком на два трикутники</vt:lpstr>
      <vt:lpstr>Слайд 19</vt:lpstr>
      <vt:lpstr>З'єднай точки так, щоб утворилося 2 трикутники</vt:lpstr>
      <vt:lpstr>З'єднай точки так, щоб утворилося 2 трикутники</vt:lpstr>
      <vt:lpstr>З'єднай точки так, щоб утворилося 2 трикутники</vt:lpstr>
      <vt:lpstr>З'єднай точки так, щоб утворилося 2 трикутники</vt:lpstr>
      <vt:lpstr>Домашнє завдання</vt:lpstr>
      <vt:lpstr>Дякую, друзі!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девіз</dc:title>
  <dc:creator>Wolf</dc:creator>
  <cp:lastModifiedBy>Wolf</cp:lastModifiedBy>
  <cp:revision>38</cp:revision>
  <dcterms:created xsi:type="dcterms:W3CDTF">2014-09-25T18:00:25Z</dcterms:created>
  <dcterms:modified xsi:type="dcterms:W3CDTF">2014-10-16T18:51:28Z</dcterms:modified>
</cp:coreProperties>
</file>