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3" r:id="rId2"/>
    <p:sldId id="272" r:id="rId3"/>
    <p:sldId id="263" r:id="rId4"/>
    <p:sldId id="258" r:id="rId5"/>
    <p:sldId id="264" r:id="rId6"/>
    <p:sldId id="262" r:id="rId7"/>
    <p:sldId id="261" r:id="rId8"/>
    <p:sldId id="256" r:id="rId9"/>
    <p:sldId id="257" r:id="rId10"/>
    <p:sldId id="267" r:id="rId11"/>
    <p:sldId id="265" r:id="rId12"/>
    <p:sldId id="266" r:id="rId13"/>
    <p:sldId id="259" r:id="rId14"/>
    <p:sldId id="260" r:id="rId15"/>
    <p:sldId id="269" r:id="rId16"/>
    <p:sldId id="268" r:id="rId17"/>
    <p:sldId id="270" r:id="rId18"/>
    <p:sldId id="271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77" d="100"/>
          <a:sy n="77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4E648-3DC7-41C5-96D5-BFEDBA5D08FE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8AF8B-F2E3-46B0-AFDC-770B87824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7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AF8B-F2E3-46B0-AFDC-770B878240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2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AF8B-F2E3-46B0-AFDC-770B878240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7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AF8B-F2E3-46B0-AFDC-770B8782401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5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AF8B-F2E3-46B0-AFDC-770B8782401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5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6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5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9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6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3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1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4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3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7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C75D-87ED-4483-AD11-AA87640D3FF6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44AA-8A64-40AE-BA74-567AE66D1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9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35" y="23636"/>
            <a:ext cx="9129013" cy="684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124744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У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вага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С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амостійність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П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рацьовитість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І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ндивідуальність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4800" b="1" i="1" dirty="0" err="1" smtClean="0">
                <a:solidFill>
                  <a:srgbClr val="C00000"/>
                </a:solidFill>
              </a:rPr>
              <a:t>Х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оробрість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080" y="260648"/>
            <a:ext cx="24812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8426"/>
            <a:ext cx="17859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28" y="3956025"/>
            <a:ext cx="23050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99" y="509585"/>
            <a:ext cx="24876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4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2551837"/>
            <a:ext cx="3600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600" b="1" dirty="0" err="1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6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Кобзаря в </a:t>
            </a:r>
            <a:r>
              <a:rPr lang="ru-RU" sz="3600" b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цифрах</a:t>
            </a:r>
            <a:endParaRPr lang="ru-RU" sz="36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58" y="980728"/>
            <a:ext cx="4157238" cy="576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0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17" y="2072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6818" y="7757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Обчислити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  1)  </a:t>
            </a:r>
            <a:r>
              <a:rPr lang="ru-RU" dirty="0">
                <a:solidFill>
                  <a:srgbClr val="C00000"/>
                </a:solidFill>
              </a:rPr>
              <a:t>1814</a:t>
            </a:r>
            <a:r>
              <a:rPr lang="ru-RU" dirty="0"/>
              <a:t> - 2016</a:t>
            </a:r>
            <a:r>
              <a:rPr lang="ru-RU" dirty="0" smtClean="0"/>
              <a:t>=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99067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9 </a:t>
            </a:r>
            <a:r>
              <a:rPr lang="ru-RU" dirty="0" err="1">
                <a:solidFill>
                  <a:srgbClr val="C00000"/>
                </a:solidFill>
              </a:rPr>
              <a:t>березня</a:t>
            </a:r>
            <a:r>
              <a:rPr lang="ru-RU" dirty="0">
                <a:solidFill>
                  <a:srgbClr val="C00000"/>
                </a:solidFill>
              </a:rPr>
              <a:t> 1814 </a:t>
            </a:r>
            <a:r>
              <a:rPr lang="ru-RU" dirty="0" smtClean="0">
                <a:solidFill>
                  <a:srgbClr val="C00000"/>
                </a:solidFill>
              </a:rPr>
              <a:t>року </a:t>
            </a:r>
            <a:r>
              <a:rPr lang="ru-RU" dirty="0" err="1"/>
              <a:t>народився</a:t>
            </a:r>
            <a:r>
              <a:rPr lang="ru-RU" dirty="0"/>
              <a:t>  Т.Г. Шевченко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9373" y="2068399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2)  </a:t>
            </a:r>
            <a:r>
              <a:rPr lang="ru-RU" dirty="0">
                <a:solidFill>
                  <a:srgbClr val="C00000"/>
                </a:solidFill>
              </a:rPr>
              <a:t> 1861 </a:t>
            </a:r>
            <a:r>
              <a:rPr lang="ru-RU" dirty="0"/>
              <a:t>-</a:t>
            </a:r>
            <a:r>
              <a:rPr lang="ru-RU" dirty="0" smtClean="0"/>
              <a:t>2016 =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21198" y="1329735"/>
            <a:ext cx="80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-202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1383" y="2068399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-155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430865"/>
            <a:ext cx="453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10 </a:t>
            </a:r>
            <a:r>
              <a:rPr lang="ru-RU" dirty="0" err="1">
                <a:solidFill>
                  <a:srgbClr val="C00000"/>
                </a:solidFill>
              </a:rPr>
              <a:t>березня</a:t>
            </a:r>
            <a:r>
              <a:rPr lang="ru-RU" dirty="0">
                <a:solidFill>
                  <a:srgbClr val="C00000"/>
                </a:solidFill>
              </a:rPr>
              <a:t> 1861 року </a:t>
            </a:r>
            <a:r>
              <a:rPr lang="ru-RU" dirty="0"/>
              <a:t>помер Т.Г. Шевченко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9373" y="2875002"/>
            <a:ext cx="2027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3)   ( - 8)   </a:t>
            </a:r>
            <a:r>
              <a:rPr lang="ru-RU" dirty="0">
                <a:solidFill>
                  <a:srgbClr val="C00000"/>
                </a:solidFill>
              </a:rPr>
              <a:t>9</a:t>
            </a:r>
            <a:r>
              <a:rPr lang="ru-RU" dirty="0"/>
              <a:t> =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83" y="2997754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85288" y="28750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- 72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5615" y="3265055"/>
            <a:ext cx="302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>
                <a:solidFill>
                  <a:srgbClr val="C00000"/>
                </a:solidFill>
              </a:rPr>
              <a:t>9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– померла </a:t>
            </a:r>
            <a:r>
              <a:rPr lang="ru-RU" dirty="0" err="1"/>
              <a:t>мати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9372" y="3613666"/>
            <a:ext cx="2170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4)    (- 10 +15,5)  </a:t>
            </a:r>
            <a:r>
              <a:rPr lang="ru-RU" dirty="0" smtClean="0"/>
              <a:t> 2  =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60" y="3767108"/>
            <a:ext cx="122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80961" y="3634387"/>
            <a:ext cx="54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</a:rPr>
              <a:t>11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94960" y="4077072"/>
            <a:ext cx="570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>
                <a:solidFill>
                  <a:srgbClr val="C00000"/>
                </a:solidFill>
              </a:rPr>
              <a:t>11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помер </a:t>
            </a:r>
            <a:r>
              <a:rPr lang="ru-RU" dirty="0" err="1"/>
              <a:t>батько</a:t>
            </a:r>
            <a:r>
              <a:rPr lang="ru-RU" dirty="0"/>
              <a:t> ( </a:t>
            </a:r>
            <a:r>
              <a:rPr lang="ru-RU" dirty="0" smtClean="0"/>
              <a:t>Тарас став </a:t>
            </a:r>
            <a:r>
              <a:rPr lang="ru-RU" dirty="0"/>
              <a:t>круглим сиротою).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63884" y="4653136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5</a:t>
            </a:r>
            <a:r>
              <a:rPr lang="ru-RU" dirty="0"/>
              <a:t>)   -3  </a:t>
            </a:r>
            <a:r>
              <a:rPr lang="ru-RU" dirty="0">
                <a:solidFill>
                  <a:srgbClr val="C00000"/>
                </a:solidFill>
              </a:rPr>
              <a:t> 47 </a:t>
            </a:r>
            <a:r>
              <a:rPr lang="ru-RU" dirty="0"/>
              <a:t>=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42" y="4776683"/>
            <a:ext cx="122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627783" y="4653135"/>
            <a:ext cx="849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- 141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21780" y="5022467"/>
            <a:ext cx="331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47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– </a:t>
            </a:r>
            <a:r>
              <a:rPr lang="ru-RU" dirty="0" err="1"/>
              <a:t>всього</a:t>
            </a:r>
            <a:r>
              <a:rPr lang="ru-RU" dirty="0"/>
              <a:t> прожив поет . </a:t>
            </a:r>
          </a:p>
        </p:txBody>
      </p:sp>
    </p:spTree>
    <p:extLst>
      <p:ext uri="{BB962C8B-B14F-4D97-AF65-F5344CB8AC3E}">
        <p14:creationId xmlns:p14="http://schemas.microsoft.com/office/powerpoint/2010/main" val="14308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3966" y="1772816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6)    ( -8 )   </a:t>
            </a:r>
            <a:r>
              <a:rPr lang="ru-RU" dirty="0" smtClean="0"/>
              <a:t> ( </a:t>
            </a:r>
            <a:r>
              <a:rPr lang="ru-RU" dirty="0"/>
              <a:t>- 3 ) =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772816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24</a:t>
            </a:r>
            <a:r>
              <a:rPr lang="ru-RU" sz="20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3580" y="1742038"/>
            <a:ext cx="2766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роки </a:t>
            </a:r>
            <a:r>
              <a:rPr lang="ru-RU" sz="2000" dirty="0"/>
              <a:t>– </a:t>
            </a:r>
            <a:r>
              <a:rPr lang="ru-RU" sz="2000" dirty="0" err="1"/>
              <a:t>був</a:t>
            </a:r>
            <a:r>
              <a:rPr lang="ru-RU" sz="2000" dirty="0"/>
              <a:t> у </a:t>
            </a:r>
            <a:r>
              <a:rPr lang="ru-RU" sz="2000" dirty="0" err="1" smtClean="0"/>
              <a:t>кріпацтві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3966" y="2173336"/>
            <a:ext cx="2086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7)     -17 – ( - 27) =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16262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10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8556" y="2131846"/>
            <a:ext cx="4781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 smtClean="0"/>
              <a:t>провів</a:t>
            </a:r>
            <a:r>
              <a:rPr lang="ru-RU" sz="2000" dirty="0" smtClean="0"/>
              <a:t> поет </a:t>
            </a:r>
            <a:r>
              <a:rPr lang="ru-RU" sz="2000" dirty="0"/>
              <a:t>в </a:t>
            </a:r>
            <a:r>
              <a:rPr lang="ru-RU" sz="2000" dirty="0" err="1"/>
              <a:t>казематі</a:t>
            </a:r>
            <a:r>
              <a:rPr lang="ru-RU" sz="2000" dirty="0"/>
              <a:t> і на </a:t>
            </a:r>
            <a:r>
              <a:rPr lang="ru-RU" sz="2000" dirty="0" err="1" smtClean="0"/>
              <a:t>засланні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33966" y="2565761"/>
            <a:ext cx="2148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8)  - 47 – ( -15 )  </a:t>
            </a:r>
            <a:r>
              <a:rPr lang="ru-RU" dirty="0" smtClean="0"/>
              <a:t> 4 </a:t>
            </a:r>
            <a:r>
              <a:rPr lang="ru-RU" dirty="0"/>
              <a:t>=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72317" y="2562734"/>
            <a:ext cx="683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>
                <a:solidFill>
                  <a:srgbClr val="C00000"/>
                </a:solidFill>
              </a:rPr>
              <a:t>13</a:t>
            </a:r>
            <a:r>
              <a:rPr lang="ru-RU" sz="2000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3580" y="2565761"/>
            <a:ext cx="4710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smtClean="0"/>
              <a:t>Шевченко</a:t>
            </a:r>
            <a:r>
              <a:rPr lang="ru-RU" sz="2000" u="sng" dirty="0" smtClean="0"/>
              <a:t> </a:t>
            </a:r>
            <a:r>
              <a:rPr lang="ru-RU" sz="2000" u="sng" dirty="0" err="1" smtClean="0">
                <a:solidFill>
                  <a:srgbClr val="C00000"/>
                </a:solidFill>
              </a:rPr>
              <a:t>вільною</a:t>
            </a:r>
            <a:r>
              <a:rPr lang="ru-RU" sz="2000" u="sng" dirty="0" smtClean="0"/>
              <a:t> </a:t>
            </a:r>
            <a:r>
              <a:rPr lang="ru-RU" sz="2000" dirty="0" err="1"/>
              <a:t>людиною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61" y="2689308"/>
            <a:ext cx="122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09" y="1896363"/>
            <a:ext cx="122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5696" y="3035571"/>
            <a:ext cx="6899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1840р. </a:t>
            </a:r>
            <a:r>
              <a:rPr lang="ru-RU" sz="2000" dirty="0" smtClean="0"/>
              <a:t>–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надрукована</a:t>
            </a:r>
            <a:r>
              <a:rPr lang="ru-RU" sz="2000" dirty="0" smtClean="0"/>
              <a:t> </a:t>
            </a:r>
            <a:r>
              <a:rPr lang="ru-RU" sz="2000" dirty="0"/>
              <a:t>перша </a:t>
            </a:r>
            <a:r>
              <a:rPr lang="ru-RU" sz="2000" dirty="0" err="1"/>
              <a:t>збірка</a:t>
            </a:r>
            <a:r>
              <a:rPr lang="ru-RU" sz="2000" dirty="0"/>
              <a:t> «  </a:t>
            </a:r>
            <a:r>
              <a:rPr lang="ru-RU" sz="2000" dirty="0" err="1"/>
              <a:t>Кобзар</a:t>
            </a:r>
            <a:r>
              <a:rPr lang="ru-RU" sz="2000" dirty="0" smtClean="0"/>
              <a:t>», яка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</a:t>
            </a:r>
            <a:r>
              <a:rPr lang="ru-RU" sz="2000" dirty="0" err="1" smtClean="0"/>
              <a:t>вмістила</a:t>
            </a:r>
            <a:r>
              <a:rPr lang="ru-RU" sz="2000" dirty="0" smtClean="0"/>
              <a:t> 8 </a:t>
            </a:r>
            <a:r>
              <a:rPr lang="ru-RU" sz="2000" dirty="0" err="1" smtClean="0"/>
              <a:t>творів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поета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3743457"/>
            <a:ext cx="5515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33-ма</a:t>
            </a:r>
            <a:r>
              <a:rPr lang="ru-RU" sz="2000" dirty="0"/>
              <a:t> </a:t>
            </a:r>
            <a:r>
              <a:rPr lang="ru-RU" sz="2000" dirty="0" err="1"/>
              <a:t>мовами</a:t>
            </a:r>
            <a:r>
              <a:rPr lang="ru-RU" sz="2000" dirty="0"/>
              <a:t> </a:t>
            </a:r>
            <a:r>
              <a:rPr lang="ru-RU" sz="2000" dirty="0" err="1"/>
              <a:t>перекладено</a:t>
            </a:r>
            <a:r>
              <a:rPr lang="ru-RU" sz="2000" dirty="0"/>
              <a:t> </a:t>
            </a:r>
            <a:r>
              <a:rPr lang="ru-RU" sz="2000" dirty="0" smtClean="0"/>
              <a:t> твори </a:t>
            </a:r>
            <a:r>
              <a:rPr lang="ru-RU" sz="2000" dirty="0" err="1" smtClean="0"/>
              <a:t>Т.Г.Шевченка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28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" y="0"/>
            <a:ext cx="9156834" cy="686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46175"/>
            <a:ext cx="5723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Обчислити</a:t>
            </a:r>
            <a:r>
              <a:rPr lang="ru-RU" sz="3200" dirty="0"/>
              <a:t> </a:t>
            </a:r>
            <a:r>
              <a:rPr lang="ru-RU" sz="3200" dirty="0" err="1" smtClean="0"/>
              <a:t>найзручнішим</a:t>
            </a:r>
            <a:r>
              <a:rPr lang="ru-RU" sz="3200" dirty="0" smtClean="0"/>
              <a:t> способом:</a:t>
            </a:r>
            <a:endParaRPr lang="ru-RU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219325"/>
            <a:ext cx="4571008" cy="327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1668"/>
            <a:ext cx="1981719" cy="18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0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253255"/>
            <a:ext cx="6870095" cy="241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196752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Розв’язання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99" y="-27424"/>
            <a:ext cx="9174399" cy="68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12976"/>
            <a:ext cx="24812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64" y="427236"/>
            <a:ext cx="23050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795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29" y="3662586"/>
            <a:ext cx="287178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484784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3600" b="1" i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b="1" i="1" dirty="0" err="1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пізно</a:t>
            </a:r>
            <a:r>
              <a:rPr lang="ru-RU" sz="3600" b="1" i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i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b="1" i="1" dirty="0" err="1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порозумнішати</a:t>
            </a:r>
            <a:r>
              <a:rPr lang="ru-RU" sz="3600" b="1" i="1" dirty="0" smtClean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/>
              <a:t>               </a:t>
            </a:r>
            <a:endParaRPr lang="ru-RU" sz="3600" dirty="0" smtClean="0"/>
          </a:p>
          <a:p>
            <a:r>
              <a:rPr lang="ru-RU" sz="3600" i="1" dirty="0">
                <a:solidFill>
                  <a:srgbClr val="8A0000"/>
                </a:solidFill>
              </a:rPr>
              <a:t> </a:t>
            </a:r>
            <a:r>
              <a:rPr lang="ru-RU" sz="3600" i="1" dirty="0" smtClean="0">
                <a:solidFill>
                  <a:srgbClr val="8A0000"/>
                </a:solidFill>
              </a:rPr>
              <a:t>                           (</a:t>
            </a:r>
            <a:r>
              <a:rPr lang="ru-RU" sz="3600" i="1" dirty="0" err="1">
                <a:solidFill>
                  <a:srgbClr val="8A0000"/>
                </a:solidFill>
              </a:rPr>
              <a:t>Даніель</a:t>
            </a:r>
            <a:r>
              <a:rPr lang="ru-RU" sz="3600" i="1" dirty="0">
                <a:solidFill>
                  <a:srgbClr val="8A0000"/>
                </a:solidFill>
              </a:rPr>
              <a:t> Дефо)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7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0" y="-100795"/>
            <a:ext cx="9252520" cy="695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83671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8A0000"/>
                </a:solidFill>
              </a:rPr>
              <a:t>Самостійна</a:t>
            </a:r>
            <a:r>
              <a:rPr lang="ru-RU" sz="2400" b="1" dirty="0">
                <a:solidFill>
                  <a:srgbClr val="8A0000"/>
                </a:solidFill>
              </a:rPr>
              <a:t> робота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3773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буквеного</a:t>
            </a:r>
            <a:r>
              <a:rPr lang="ru-RU" dirty="0"/>
              <a:t> </a:t>
            </a:r>
            <a:r>
              <a:rPr lang="ru-RU" dirty="0" err="1"/>
              <a:t>виразу</a:t>
            </a:r>
            <a:r>
              <a:rPr lang="ru-RU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711487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   </a:t>
            </a:r>
            <a:r>
              <a:rPr lang="ru-RU" dirty="0"/>
              <a:t>-</a:t>
            </a:r>
            <a:r>
              <a:rPr lang="ru-RU" i="1" dirty="0"/>
              <a:t>2а  </a:t>
            </a:r>
            <a:r>
              <a:rPr lang="ru-RU" i="1" dirty="0" smtClean="0"/>
              <a:t>4в          </a:t>
            </a:r>
            <a:r>
              <a:rPr lang="ru-RU" i="1" dirty="0" smtClean="0">
                <a:solidFill>
                  <a:srgbClr val="FF0000"/>
                </a:solidFill>
              </a:rPr>
              <a:t> -8 </a:t>
            </a:r>
            <a:r>
              <a:rPr lang="ru-RU" i="1" dirty="0" smtClean="0"/>
              <a:t>                2)        </a:t>
            </a:r>
            <a:r>
              <a:rPr lang="ru-RU" dirty="0" smtClean="0"/>
              <a:t>- </a:t>
            </a:r>
            <a:r>
              <a:rPr lang="ru-RU" i="1" dirty="0" err="1" smtClean="0"/>
              <a:t>авс</a:t>
            </a:r>
            <a:r>
              <a:rPr lang="ru-RU" i="1" dirty="0" smtClean="0"/>
              <a:t>           </a:t>
            </a:r>
            <a:r>
              <a:rPr lang="ru-RU" i="1" dirty="0" smtClean="0">
                <a:solidFill>
                  <a:srgbClr val="FF0000"/>
                </a:solidFill>
              </a:rPr>
              <a:t>-1                  </a:t>
            </a:r>
            <a:r>
              <a:rPr lang="ru-RU" i="1" u="sng" dirty="0" smtClean="0">
                <a:solidFill>
                  <a:srgbClr val="002060"/>
                </a:solidFill>
              </a:rPr>
              <a:t>по</a:t>
            </a:r>
            <a:r>
              <a:rPr lang="ru-RU" i="1" u="sng" dirty="0" smtClean="0">
                <a:solidFill>
                  <a:srgbClr val="FF0000"/>
                </a:solidFill>
              </a:rPr>
              <a:t> 0,5 </a:t>
            </a:r>
            <a:r>
              <a:rPr lang="ru-RU" i="1" u="sng" dirty="0" smtClean="0"/>
              <a:t>бала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04864"/>
            <a:ext cx="233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	</a:t>
            </a:r>
            <a:r>
              <a:rPr lang="ru-RU" dirty="0" err="1"/>
              <a:t>Обчислити</a:t>
            </a:r>
            <a:r>
              <a:rPr lang="ru-RU" dirty="0"/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18119"/>
            <a:ext cx="3528392" cy="15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6856" y="2564385"/>
            <a:ext cx="54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-44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8462" y="2926883"/>
            <a:ext cx="471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1276" y="3535236"/>
            <a:ext cx="7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- 19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57320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3783378"/>
            <a:ext cx="65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- 25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618119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</a:rPr>
              <a:t>25                    </a:t>
            </a:r>
            <a:r>
              <a:rPr lang="ru-RU" u="sng" dirty="0" smtClean="0"/>
              <a:t>по </a:t>
            </a:r>
            <a:r>
              <a:rPr lang="ru-RU" u="sng" dirty="0" smtClean="0">
                <a:solidFill>
                  <a:srgbClr val="FF0000"/>
                </a:solidFill>
              </a:rPr>
              <a:t> 1 </a:t>
            </a:r>
            <a:r>
              <a:rPr lang="ru-RU" u="sng" dirty="0" smtClean="0"/>
              <a:t>балу</a:t>
            </a:r>
            <a:endParaRPr lang="ru-RU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87505" y="288594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- </a:t>
            </a:r>
            <a:r>
              <a:rPr lang="ru-RU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87505" y="3255274"/>
            <a:ext cx="560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81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61" y="4787287"/>
            <a:ext cx="15811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43608" y="429309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	</a:t>
            </a:r>
            <a:r>
              <a:rPr lang="ru-RU" dirty="0" err="1"/>
              <a:t>Обчислити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зручним</a:t>
            </a:r>
            <a:r>
              <a:rPr lang="ru-RU" dirty="0"/>
              <a:t> способом: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86310" y="4477762"/>
            <a:ext cx="5690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-37 ( </a:t>
            </a:r>
            <a:r>
              <a:rPr lang="ru-RU" dirty="0"/>
              <a:t>-2 </a:t>
            </a:r>
            <a:r>
              <a:rPr lang="ru-RU" dirty="0" smtClean="0"/>
              <a:t>  </a:t>
            </a:r>
            <a:r>
              <a:rPr lang="ru-RU" dirty="0"/>
              <a:t>(-5)) = -37   10 = </a:t>
            </a:r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370                   </a:t>
            </a:r>
            <a:r>
              <a:rPr lang="ru-RU" dirty="0" smtClean="0"/>
              <a:t>    </a:t>
            </a:r>
            <a:r>
              <a:rPr lang="ru-RU" u="sng" dirty="0" smtClean="0"/>
              <a:t>по </a:t>
            </a:r>
            <a:r>
              <a:rPr lang="ru-RU" u="sng" dirty="0" smtClean="0">
                <a:solidFill>
                  <a:srgbClr val="FF0000"/>
                </a:solidFill>
              </a:rPr>
              <a:t>1 </a:t>
            </a:r>
            <a:r>
              <a:rPr lang="ru-RU" u="sng" dirty="0" smtClean="0"/>
              <a:t>балу</a:t>
            </a:r>
            <a:endParaRPr lang="ru-RU" u="sng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63168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Формула" r:id="rId7" imgW="114120" imgH="215640" progId="Equation.3">
                  <p:embed/>
                </p:oleObj>
              </mc:Choice>
              <mc:Fallback>
                <p:oleObj name="Формула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76068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Формула" r:id="rId9" imgW="114120" imgH="215640" progId="Equation.3">
                  <p:embed/>
                </p:oleObj>
              </mc:Choice>
              <mc:Fallback>
                <p:oleObj name="Формула" r:id="rId9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8993" y="4950870"/>
            <a:ext cx="80676" cy="8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91" y="4899486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19" y="4867383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990989" y="5069346"/>
            <a:ext cx="359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0,17   </a:t>
            </a:r>
            <a:r>
              <a:rPr lang="ru-RU" dirty="0" smtClean="0"/>
              <a:t> ( </a:t>
            </a:r>
            <a:r>
              <a:rPr lang="ru-RU" dirty="0"/>
              <a:t>- 25   ( -4)) = 0,17   </a:t>
            </a:r>
            <a:r>
              <a:rPr lang="ru-RU" dirty="0" smtClean="0"/>
              <a:t> 100 </a:t>
            </a:r>
            <a:r>
              <a:rPr lang="ru-RU" dirty="0"/>
              <a:t>= </a:t>
            </a:r>
            <a:r>
              <a:rPr lang="ru-RU" dirty="0">
                <a:solidFill>
                  <a:srgbClr val="FF0000"/>
                </a:solidFill>
              </a:rPr>
              <a:t>17</a:t>
            </a:r>
            <a:r>
              <a:rPr lang="ru-RU" dirty="0"/>
              <a:t> 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86" y="5189718"/>
            <a:ext cx="1222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87" y="5188548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89718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981149" y="535140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-2,815  </a:t>
            </a:r>
            <a:r>
              <a:rPr lang="ru-RU" dirty="0"/>
              <a:t>( 125  8) = - 2,815   1000 = </a:t>
            </a:r>
            <a:r>
              <a:rPr lang="ru-RU" dirty="0">
                <a:solidFill>
                  <a:srgbClr val="FF0000"/>
                </a:solidFill>
              </a:rPr>
              <a:t>- 2815</a:t>
            </a: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52" y="5500146"/>
            <a:ext cx="1222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6" y="5500147"/>
            <a:ext cx="61118" cy="6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02" y="5514723"/>
            <a:ext cx="72497" cy="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109" cy="68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2132856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/>
          </a:p>
          <a:p>
            <a:r>
              <a:rPr lang="ru-RU" sz="2800" i="1" dirty="0"/>
              <a:t>а</a:t>
            </a:r>
            <a:r>
              <a:rPr lang="ru-RU" sz="2800" i="1" dirty="0" smtClean="0"/>
              <a:t>  в </a:t>
            </a:r>
            <a:r>
              <a:rPr lang="ru-RU" sz="2800" i="1" dirty="0"/>
              <a:t>= …                                 … </a:t>
            </a:r>
            <a:r>
              <a:rPr lang="ru-RU" sz="2800" i="1" dirty="0" smtClean="0"/>
              <a:t>1  </a:t>
            </a:r>
            <a:r>
              <a:rPr lang="ru-RU" sz="2800" i="1" dirty="0"/>
              <a:t>…2 </a:t>
            </a:r>
            <a:r>
              <a:rPr lang="ru-RU" sz="2800" i="1" dirty="0" smtClean="0"/>
              <a:t>  …3 </a:t>
            </a:r>
            <a:r>
              <a:rPr lang="ru-RU" sz="2800" i="1" dirty="0"/>
              <a:t>= -6</a:t>
            </a:r>
          </a:p>
          <a:p>
            <a:r>
              <a:rPr lang="ru-RU" sz="2800" i="1" dirty="0"/>
              <a:t>(</a:t>
            </a:r>
            <a:r>
              <a:rPr lang="ru-RU" sz="2800" i="1" dirty="0" smtClean="0"/>
              <a:t>а  в)  с </a:t>
            </a:r>
            <a:r>
              <a:rPr lang="ru-RU" sz="2800" i="1" dirty="0"/>
              <a:t>=                                … 1 </a:t>
            </a:r>
            <a:r>
              <a:rPr lang="ru-RU" sz="2800" i="1" dirty="0" smtClean="0"/>
              <a:t> …2  </a:t>
            </a:r>
            <a:r>
              <a:rPr lang="ru-RU" sz="2800" i="1" dirty="0"/>
              <a:t>… 3 = 6</a:t>
            </a:r>
          </a:p>
          <a:p>
            <a:r>
              <a:rPr lang="ru-RU" sz="2800" i="1" dirty="0"/>
              <a:t>а </a:t>
            </a:r>
            <a:r>
              <a:rPr lang="ru-RU" sz="2800" i="1" dirty="0" smtClean="0"/>
              <a:t>  …= </a:t>
            </a:r>
            <a:r>
              <a:rPr lang="ru-RU" sz="2800" i="1" dirty="0"/>
              <a:t>а </a:t>
            </a:r>
          </a:p>
          <a:p>
            <a:r>
              <a:rPr lang="ru-RU" sz="2800" i="1" dirty="0"/>
              <a:t>а </a:t>
            </a:r>
            <a:r>
              <a:rPr lang="ru-RU" sz="2800" i="1" dirty="0" smtClean="0"/>
              <a:t>  … </a:t>
            </a:r>
            <a:r>
              <a:rPr lang="ru-RU" sz="2800" i="1" dirty="0"/>
              <a:t>= 0</a:t>
            </a:r>
          </a:p>
          <a:p>
            <a:r>
              <a:rPr lang="ru-RU" sz="2800" i="1" dirty="0"/>
              <a:t>а </a:t>
            </a:r>
            <a:r>
              <a:rPr lang="ru-RU" sz="2800" i="1" dirty="0" smtClean="0"/>
              <a:t>  … </a:t>
            </a:r>
            <a:r>
              <a:rPr lang="ru-RU" sz="2800" i="1" dirty="0"/>
              <a:t>= - а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77" y="3661205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70" y="3244850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44850"/>
            <a:ext cx="132210" cy="13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88" y="4077072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38" y="4493995"/>
            <a:ext cx="132496" cy="1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5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09" y="2780926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17" y="3187130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34" y="3187129"/>
            <a:ext cx="1238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1841" y="1628800"/>
            <a:ext cx="6198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rgbClr val="8A0000"/>
                </a:solidFill>
              </a:rPr>
              <a:t>Відновіть</a:t>
            </a:r>
            <a:r>
              <a:rPr lang="ru-RU" sz="3600" b="1" i="1" dirty="0">
                <a:solidFill>
                  <a:srgbClr val="8A0000"/>
                </a:solidFill>
              </a:rPr>
              <a:t> </a:t>
            </a:r>
            <a:r>
              <a:rPr lang="ru-RU" sz="3600" b="1" i="1" dirty="0" err="1" smtClean="0">
                <a:solidFill>
                  <a:srgbClr val="8A0000"/>
                </a:solidFill>
              </a:rPr>
              <a:t>рівності</a:t>
            </a:r>
            <a:r>
              <a:rPr lang="ru-RU" sz="3600" b="1" i="1" dirty="0" smtClean="0">
                <a:solidFill>
                  <a:srgbClr val="8A0000"/>
                </a:solidFill>
              </a:rPr>
              <a:t>:</a:t>
            </a:r>
            <a:endParaRPr lang="ru-RU" sz="3600" b="1" i="1" dirty="0">
              <a:solidFill>
                <a:srgbClr val="8A0000"/>
              </a:solidFill>
            </a:endParaRP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59" y="188640"/>
            <a:ext cx="2068975" cy="24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26876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C00000"/>
                </a:solidFill>
              </a:rPr>
              <a:t>Закінчити</a:t>
            </a:r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</a:rPr>
              <a:t>речення</a:t>
            </a:r>
            <a:r>
              <a:rPr lang="ru-RU" sz="3200" b="1" i="1" dirty="0" smtClean="0">
                <a:solidFill>
                  <a:srgbClr val="C00000"/>
                </a:solidFill>
              </a:rPr>
              <a:t>:</a:t>
            </a:r>
          </a:p>
          <a:p>
            <a:endParaRPr lang="ru-RU" sz="3200" dirty="0"/>
          </a:p>
          <a:p>
            <a:r>
              <a:rPr lang="ru-RU" sz="3200" i="1" dirty="0" smtClean="0"/>
              <a:t>1)     </a:t>
            </a:r>
            <a:r>
              <a:rPr lang="ru-RU" sz="3200" i="1" dirty="0" err="1" smtClean="0"/>
              <a:t>Сьогодні</a:t>
            </a:r>
            <a:r>
              <a:rPr lang="ru-RU" sz="3200" i="1" dirty="0" smtClean="0"/>
              <a:t> </a:t>
            </a:r>
            <a:r>
              <a:rPr lang="ru-RU" sz="3200" i="1" dirty="0"/>
              <a:t>на </a:t>
            </a:r>
            <a:r>
              <a:rPr lang="ru-RU" sz="3200" i="1" dirty="0" err="1"/>
              <a:t>уроці</a:t>
            </a:r>
            <a:r>
              <a:rPr lang="ru-RU" sz="3200" i="1" dirty="0"/>
              <a:t>  я…</a:t>
            </a:r>
          </a:p>
          <a:p>
            <a:r>
              <a:rPr lang="ru-RU" sz="3200" i="1" dirty="0" smtClean="0"/>
              <a:t>2)     </a:t>
            </a:r>
            <a:r>
              <a:rPr lang="ru-RU" sz="3200" i="1" dirty="0" err="1" smtClean="0"/>
              <a:t>Мені</a:t>
            </a:r>
            <a:r>
              <a:rPr lang="ru-RU" sz="3200" i="1" dirty="0" smtClean="0"/>
              <a:t> </a:t>
            </a:r>
            <a:r>
              <a:rPr lang="ru-RU" sz="3200" i="1" dirty="0" err="1"/>
              <a:t>сподобалося</a:t>
            </a:r>
            <a:r>
              <a:rPr lang="ru-RU" sz="3200" i="1" dirty="0"/>
              <a:t>…</a:t>
            </a:r>
          </a:p>
          <a:p>
            <a:r>
              <a:rPr lang="ru-RU" sz="3200" i="1" dirty="0" smtClean="0"/>
              <a:t>3)     Я  </a:t>
            </a:r>
            <a:r>
              <a:rPr lang="ru-RU" sz="3200" i="1" dirty="0" err="1"/>
              <a:t>вважаю</a:t>
            </a:r>
            <a:r>
              <a:rPr lang="ru-RU" sz="3200" i="1" dirty="0"/>
              <a:t> </a:t>
            </a:r>
            <a:r>
              <a:rPr lang="ru-RU" sz="3200" i="1" dirty="0" err="1"/>
              <a:t>дану</a:t>
            </a:r>
            <a:r>
              <a:rPr lang="ru-RU" sz="3200" i="1" dirty="0"/>
              <a:t> тему актуальною…</a:t>
            </a:r>
          </a:p>
          <a:p>
            <a:r>
              <a:rPr lang="ru-RU" sz="3200" i="1" dirty="0"/>
              <a:t>4)    </a:t>
            </a:r>
            <a:r>
              <a:rPr lang="ru-RU" sz="3200" i="1" dirty="0" smtClean="0"/>
              <a:t> </a:t>
            </a:r>
            <a:r>
              <a:rPr lang="ru-RU" sz="3200" i="1" dirty="0" err="1"/>
              <a:t>Мені</a:t>
            </a:r>
            <a:r>
              <a:rPr lang="ru-RU" sz="3200" i="1" dirty="0"/>
              <a:t> </a:t>
            </a:r>
            <a:r>
              <a:rPr lang="ru-RU" sz="3200" i="1" dirty="0" err="1"/>
              <a:t>ще</a:t>
            </a:r>
            <a:r>
              <a:rPr lang="ru-RU" sz="3200" i="1" dirty="0"/>
              <a:t> </a:t>
            </a:r>
            <a:r>
              <a:rPr lang="ru-RU" sz="3200" i="1" dirty="0" err="1"/>
              <a:t>потрібно</a:t>
            </a:r>
            <a:r>
              <a:rPr lang="ru-RU" sz="3200" i="1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4687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68" y="-13747"/>
            <a:ext cx="9158205" cy="686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204864"/>
            <a:ext cx="619268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A0000"/>
                </a:solidFill>
              </a:rPr>
              <a:t>                </a:t>
            </a:r>
            <a:r>
              <a:rPr lang="ru-RU" sz="3200" b="1" i="1" dirty="0" err="1" smtClean="0">
                <a:solidFill>
                  <a:srgbClr val="8A0000"/>
                </a:solidFill>
              </a:rPr>
              <a:t>Домашнє</a:t>
            </a:r>
            <a:r>
              <a:rPr lang="ru-RU" sz="3200" b="1" i="1" dirty="0" smtClean="0">
                <a:solidFill>
                  <a:srgbClr val="8A0000"/>
                </a:solidFill>
              </a:rPr>
              <a:t> </a:t>
            </a:r>
            <a:r>
              <a:rPr lang="ru-RU" sz="3200" b="1" i="1" dirty="0" err="1">
                <a:solidFill>
                  <a:srgbClr val="8A0000"/>
                </a:solidFill>
              </a:rPr>
              <a:t>завдання</a:t>
            </a:r>
            <a:r>
              <a:rPr lang="ru-RU" sz="3200" b="1" i="1" dirty="0" smtClean="0">
                <a:solidFill>
                  <a:srgbClr val="8A0000"/>
                </a:solidFill>
              </a:rPr>
              <a:t>.</a:t>
            </a:r>
          </a:p>
          <a:p>
            <a:endParaRPr lang="ru-RU" sz="2400" dirty="0">
              <a:solidFill>
                <a:srgbClr val="8A0000"/>
              </a:solidFill>
            </a:endParaRPr>
          </a:p>
          <a:p>
            <a:r>
              <a:rPr lang="ru-RU" sz="2400" dirty="0" err="1" smtClean="0">
                <a:solidFill>
                  <a:srgbClr val="8A0000"/>
                </a:solidFill>
              </a:rPr>
              <a:t>Повторити</a:t>
            </a:r>
            <a:r>
              <a:rPr lang="ru-RU" sz="2400" dirty="0" smtClean="0">
                <a:solidFill>
                  <a:srgbClr val="8A0000"/>
                </a:solidFill>
              </a:rPr>
              <a:t> </a:t>
            </a:r>
            <a:r>
              <a:rPr lang="ru-RU" sz="2400" dirty="0">
                <a:solidFill>
                  <a:srgbClr val="8A0000"/>
                </a:solidFill>
              </a:rPr>
              <a:t>п.44</a:t>
            </a:r>
          </a:p>
          <a:p>
            <a:r>
              <a:rPr lang="ru-RU" sz="2400" dirty="0" err="1">
                <a:solidFill>
                  <a:srgbClr val="8A0000"/>
                </a:solidFill>
              </a:rPr>
              <a:t>Виконати</a:t>
            </a:r>
            <a:r>
              <a:rPr lang="ru-RU" sz="2400" dirty="0">
                <a:solidFill>
                  <a:srgbClr val="8A0000"/>
                </a:solidFill>
              </a:rPr>
              <a:t> №  1207; 1210   </a:t>
            </a:r>
            <a:r>
              <a:rPr lang="ru-RU" sz="2400" dirty="0">
                <a:solidFill>
                  <a:srgbClr val="00B050"/>
                </a:solidFill>
              </a:rPr>
              <a:t>- Гр. </a:t>
            </a:r>
            <a:r>
              <a:rPr lang="ru-RU" sz="2400" dirty="0" smtClean="0">
                <a:solidFill>
                  <a:srgbClr val="00B050"/>
                </a:solidFill>
              </a:rPr>
              <a:t>В</a:t>
            </a:r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>
                <a:solidFill>
                  <a:srgbClr val="8A0000"/>
                </a:solidFill>
              </a:rPr>
              <a:t>                  № 1210 ; 1214  - </a:t>
            </a:r>
            <a:r>
              <a:rPr lang="ru-RU" sz="2400" dirty="0">
                <a:solidFill>
                  <a:srgbClr val="0070C0"/>
                </a:solidFill>
              </a:rPr>
              <a:t>Гр. Б</a:t>
            </a:r>
          </a:p>
          <a:p>
            <a:r>
              <a:rPr lang="ru-RU" sz="2400" dirty="0">
                <a:solidFill>
                  <a:srgbClr val="8A0000"/>
                </a:solidFill>
              </a:rPr>
              <a:t>                   № 1214; 1216  </a:t>
            </a:r>
            <a:r>
              <a:rPr lang="ru-RU" sz="2400" dirty="0">
                <a:solidFill>
                  <a:srgbClr val="FF0000"/>
                </a:solidFill>
              </a:rPr>
              <a:t>- </a:t>
            </a:r>
            <a:r>
              <a:rPr lang="ru-RU" sz="2400" dirty="0" err="1" smtClean="0">
                <a:solidFill>
                  <a:srgbClr val="FF0000"/>
                </a:solidFill>
              </a:rPr>
              <a:t>Гр.А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55151"/>
            <a:ext cx="20764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4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ДЕВІЗ УРОКУ:</a:t>
            </a:r>
          </a:p>
          <a:p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Працюй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насолоджуватись</a:t>
            </a: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Ж.Ж. Руссо</a:t>
            </a:r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1663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38004"/>
            <a:ext cx="16271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6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9" y="1"/>
            <a:ext cx="9137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6984776" cy="523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7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" y="0"/>
            <a:ext cx="9137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87" y="1484784"/>
            <a:ext cx="24003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1488302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УРОК ЗАКІНЧЕНО</a:t>
            </a:r>
            <a:r>
              <a:rPr lang="ru-RU" sz="3600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4400" b="1" i="1" dirty="0">
              <a:solidFill>
                <a:srgbClr val="C00000"/>
              </a:solidFill>
            </a:endParaRPr>
          </a:p>
          <a:p>
            <a:r>
              <a:rPr lang="ru-RU" sz="4400" b="1" i="1" dirty="0">
                <a:solidFill>
                  <a:srgbClr val="C00000"/>
                </a:solidFill>
              </a:rPr>
              <a:t>ДЯКУЮ ЗА УВАГУ!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10" y="3877590"/>
            <a:ext cx="14097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2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12474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Виберіть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одну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із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геометричних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фігур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99" y="2294470"/>
            <a:ext cx="1263700" cy="10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2096918" cy="103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27107"/>
            <a:ext cx="2575594" cy="132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5633"/>
            <a:ext cx="1435772" cy="140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244" y="4004830"/>
            <a:ext cx="888896" cy="16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119675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Перевіряємо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домашні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завдання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99503"/>
            <a:ext cx="5437311" cy="345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83485"/>
            <a:ext cx="23050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5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-10871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6" y="1738619"/>
            <a:ext cx="25336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87" y="3573016"/>
            <a:ext cx="2867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04563" y="1942299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Як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знайти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....???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444392"/>
            <a:ext cx="4214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Який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добуток</a:t>
            </a:r>
            <a:r>
              <a:rPr lang="ru-RU" sz="3600" b="1" dirty="0">
                <a:solidFill>
                  <a:srgbClr val="FF0000"/>
                </a:solidFill>
              </a:rPr>
              <a:t>……???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4052" y="4869160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8A0000"/>
                </a:solidFill>
              </a:rPr>
              <a:t>Чому</a:t>
            </a:r>
            <a:r>
              <a:rPr lang="ru-RU" sz="3600" b="1" dirty="0">
                <a:solidFill>
                  <a:srgbClr val="8A0000"/>
                </a:solidFill>
              </a:rPr>
              <a:t> </a:t>
            </a:r>
            <a:r>
              <a:rPr lang="ru-RU" sz="3600" b="1" dirty="0" err="1">
                <a:solidFill>
                  <a:srgbClr val="8A0000"/>
                </a:solidFill>
              </a:rPr>
              <a:t>дорівнює</a:t>
            </a:r>
            <a:r>
              <a:rPr lang="ru-RU" sz="3600" b="1" dirty="0">
                <a:solidFill>
                  <a:srgbClr val="8A0000"/>
                </a:solidFill>
              </a:rPr>
              <a:t> …???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980728"/>
            <a:ext cx="5302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МОЗКОВИЙ ШТУРМ</a:t>
            </a:r>
          </a:p>
        </p:txBody>
      </p:sp>
    </p:spTree>
    <p:extLst>
      <p:ext uri="{BB962C8B-B14F-4D97-AF65-F5344CB8AC3E}">
        <p14:creationId xmlns:p14="http://schemas.microsoft.com/office/powerpoint/2010/main" val="8191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67"/>
            <a:ext cx="9129889" cy="684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7160" y="1052736"/>
            <a:ext cx="799288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Неможливо</a:t>
            </a:r>
            <a:r>
              <a:rPr lang="ru-RU" sz="4000" b="1" dirty="0" smtClean="0">
                <a:solidFill>
                  <a:srgbClr val="C00000"/>
                </a:solidFill>
              </a:rPr>
              <a:t> бути математиком,  не будучи </a:t>
            </a:r>
            <a:r>
              <a:rPr lang="ru-RU" sz="4000" b="1" dirty="0" err="1" smtClean="0">
                <a:solidFill>
                  <a:srgbClr val="C00000"/>
                </a:solidFill>
              </a:rPr>
              <a:t>поетом</a:t>
            </a:r>
            <a:r>
              <a:rPr lang="ru-RU" sz="4000" b="1" dirty="0" smtClean="0">
                <a:solidFill>
                  <a:srgbClr val="C00000"/>
                </a:solidFill>
              </a:rPr>
              <a:t> у </a:t>
            </a:r>
            <a:r>
              <a:rPr lang="ru-RU" sz="4000" b="1" dirty="0" err="1" smtClean="0">
                <a:solidFill>
                  <a:srgbClr val="C00000"/>
                </a:solidFill>
              </a:rPr>
              <a:t>душі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</a:t>
            </a:r>
            <a:r>
              <a:rPr lang="ru-RU" sz="3600" i="1" dirty="0" err="1" smtClean="0">
                <a:solidFill>
                  <a:schemeClr val="accent6">
                    <a:lumMod val="50000"/>
                  </a:schemeClr>
                </a:solidFill>
              </a:rPr>
              <a:t>Софія</a:t>
            </a:r>
            <a:endParaRPr lang="ru-RU" sz="3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ru-RU" sz="3600" i="1" dirty="0" smtClean="0"/>
              <a:t> </a:t>
            </a:r>
            <a:r>
              <a:rPr lang="ru-RU" sz="3600" i="1" dirty="0" err="1" smtClean="0">
                <a:solidFill>
                  <a:schemeClr val="accent6">
                    <a:lumMod val="50000"/>
                  </a:schemeClr>
                </a:solidFill>
              </a:rPr>
              <a:t>Ковалевська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5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423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3821088" cy="537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3481305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Тарас Григорович Шевченко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191683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ПЕРЕСТАВНА І СПОЛУЧНА ВЛАСТИВОСТІ МНОЖЕННЯ. КОЕФІЦІЄНТ.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37423"/>
            <a:ext cx="2377282" cy="238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72" y="332656"/>
            <a:ext cx="2015208" cy="168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71158"/>
            <a:ext cx="2608788" cy="201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8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9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5" y="9087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------------------МЕТА УРОКУ ----------------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5" y="1412776"/>
            <a:ext cx="77768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Повторити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додавання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віднімання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раціональних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чисел; 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Вдосконалити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вміння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виконувати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множення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раціональних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чисел (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використовуючи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переставну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сполучну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властивості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властивості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0 і 1 при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множенні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499</Words>
  <Application>Microsoft Office PowerPoint</Application>
  <PresentationFormat>Экран (4:3)</PresentationFormat>
  <Paragraphs>108</Paragraphs>
  <Slides>22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COMPUTER</cp:lastModifiedBy>
  <cp:revision>54</cp:revision>
  <dcterms:created xsi:type="dcterms:W3CDTF">2016-03-06T18:02:45Z</dcterms:created>
  <dcterms:modified xsi:type="dcterms:W3CDTF">2016-03-09T20:42:24Z</dcterms:modified>
</cp:coreProperties>
</file>